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2"/>
  </p:notesMasterIdLst>
  <p:handoutMasterIdLst>
    <p:handoutMasterId r:id="rId23"/>
  </p:handoutMasterIdLst>
  <p:sldIdLst>
    <p:sldId id="290" r:id="rId2"/>
    <p:sldId id="311" r:id="rId3"/>
    <p:sldId id="327" r:id="rId4"/>
    <p:sldId id="328" r:id="rId5"/>
    <p:sldId id="329" r:id="rId6"/>
    <p:sldId id="330" r:id="rId7"/>
    <p:sldId id="331" r:id="rId8"/>
    <p:sldId id="332" r:id="rId9"/>
    <p:sldId id="334" r:id="rId10"/>
    <p:sldId id="333" r:id="rId11"/>
    <p:sldId id="335" r:id="rId12"/>
    <p:sldId id="336" r:id="rId13"/>
    <p:sldId id="337" r:id="rId14"/>
    <p:sldId id="338" r:id="rId15"/>
    <p:sldId id="339" r:id="rId16"/>
    <p:sldId id="341" r:id="rId17"/>
    <p:sldId id="342" r:id="rId18"/>
    <p:sldId id="343" r:id="rId19"/>
    <p:sldId id="344" r:id="rId20"/>
    <p:sldId id="340" r:id="rId21"/>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 id="{C81B977D-B904-D64D-9B82-73A8047B6F1A}">
          <p14:sldIdLst>
            <p14:sldId id="290"/>
            <p14:sldId id="311"/>
            <p14:sldId id="327"/>
            <p14:sldId id="328"/>
            <p14:sldId id="329"/>
            <p14:sldId id="330"/>
            <p14:sldId id="331"/>
            <p14:sldId id="332"/>
            <p14:sldId id="334"/>
            <p14:sldId id="333"/>
            <p14:sldId id="335"/>
            <p14:sldId id="336"/>
            <p14:sldId id="337"/>
            <p14:sldId id="338"/>
            <p14:sldId id="339"/>
            <p14:sldId id="341"/>
            <p14:sldId id="342"/>
            <p14:sldId id="343"/>
            <p14:sldId id="344"/>
            <p14:sldId id="340"/>
          </p14:sldIdLst>
        </p14:section>
      </p14:sectionLst>
    </p:ext>
    <p:ext uri="{EFAFB233-063F-42B5-8137-9DF3F51BA10A}">
      <p15:sldGuideLst xmlns:p15="http://schemas.microsoft.com/office/powerpoint/2012/main">
        <p15:guide id="1" orient="horz" pos="2160" userDrawn="1">
          <p15:clr>
            <a:srgbClr val="A4A3A4"/>
          </p15:clr>
        </p15:guide>
        <p15:guide id="2" pos="50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D6000D"/>
    <a:srgbClr val="494949"/>
    <a:srgbClr val="672E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75" autoAdjust="0"/>
    <p:restoredTop sz="76028" autoAdjust="0"/>
  </p:normalViewPr>
  <p:slideViewPr>
    <p:cSldViewPr snapToGrid="0" snapToObjects="1" showGuides="1">
      <p:cViewPr varScale="1">
        <p:scale>
          <a:sx n="86" d="100"/>
          <a:sy n="86" d="100"/>
        </p:scale>
        <p:origin x="3606" y="96"/>
      </p:cViewPr>
      <p:guideLst>
        <p:guide orient="horz" pos="2160"/>
        <p:guide pos="507"/>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144" d="100"/>
          <a:sy n="144" d="100"/>
        </p:scale>
        <p:origin x="479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6D3417-75BC-C54F-B209-3B706A8CCE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E0A46D-43DE-BC4C-9837-2979FE009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7ADF77-2023-D74B-9A03-BFA0C5C7CE1A}" type="datetimeFigureOut">
              <a:rPr lang="en-US" smtClean="0"/>
              <a:t>9/20/2023</a:t>
            </a:fld>
            <a:endParaRPr lang="en-US"/>
          </a:p>
        </p:txBody>
      </p:sp>
      <p:sp>
        <p:nvSpPr>
          <p:cNvPr id="4" name="Footer Placeholder 3">
            <a:extLst>
              <a:ext uri="{FF2B5EF4-FFF2-40B4-BE49-F238E27FC236}">
                <a16:creationId xmlns:a16="http://schemas.microsoft.com/office/drawing/2014/main" id="{1B1BBCED-4587-A646-BEDB-46936438AF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B344CE3C-DF0C-9349-B48C-C47FA90BE6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C03ADA-6B43-F443-8DD3-2F88E928691B}" type="slidenum">
              <a:rPr lang="en-US" smtClean="0"/>
              <a:t>‹#›</a:t>
            </a:fld>
            <a:endParaRPr lang="en-US"/>
          </a:p>
        </p:txBody>
      </p:sp>
    </p:spTree>
    <p:extLst>
      <p:ext uri="{BB962C8B-B14F-4D97-AF65-F5344CB8AC3E}">
        <p14:creationId xmlns:p14="http://schemas.microsoft.com/office/powerpoint/2010/main" val="34636187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76A3-60EE-9D4E-A7A1-CB0D7A163B62}" type="datetimeFigureOut">
              <a:rPr lang="en-US" smtClean="0"/>
              <a:t>9/20/2023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16C9C-3AD8-BF4F-8988-7C4865BA5A81}" type="slidenum">
              <a:rPr lang="en-US" smtClean="0"/>
              <a:t>‹#›</a:t>
            </a:fld>
            <a:endParaRPr lang="en-US"/>
          </a:p>
        </p:txBody>
      </p:sp>
    </p:spTree>
    <p:extLst>
      <p:ext uri="{BB962C8B-B14F-4D97-AF65-F5344CB8AC3E}">
        <p14:creationId xmlns:p14="http://schemas.microsoft.com/office/powerpoint/2010/main" val="3942529046"/>
      </p:ext>
    </p:extLst>
  </p:cSld>
  <p:clrMap bg1="lt1" tx1="dk1" bg2="lt2" tx2="dk2" accent1="accent1" accent2="accent2" accent3="accent3" accent4="accent4" accent5="accent5" accent6="accent6" hlink="hlink" folHlink="folHlink"/>
  <p:hf hd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a:t>
            </a:fld>
            <a:endParaRPr lang="en-US"/>
          </a:p>
        </p:txBody>
      </p:sp>
    </p:spTree>
    <p:extLst>
      <p:ext uri="{BB962C8B-B14F-4D97-AF65-F5344CB8AC3E}">
        <p14:creationId xmlns:p14="http://schemas.microsoft.com/office/powerpoint/2010/main" val="2284514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Solution :</a:t>
            </a:r>
          </a:p>
          <a:p>
            <a:endParaRPr lang="en-GB" dirty="0"/>
          </a:p>
          <a:p>
            <a:pPr marL="0" marR="0">
              <a:spcBef>
                <a:spcPts val="0"/>
              </a:spcBef>
              <a:spcAft>
                <a:spcPts val="0"/>
              </a:spcAft>
            </a:pPr>
            <a:r>
              <a:rPr lang="en-GB" sz="1800" b="1" dirty="0">
                <a:solidFill>
                  <a:srgbClr val="7F0055"/>
                </a:solidFill>
                <a:effectLst/>
                <a:latin typeface="Consolas" panose="020B0609020204030204" pitchFamily="49" charset="0"/>
              </a:rPr>
              <a:t>public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class</a:t>
            </a:r>
            <a:r>
              <a:rPr lang="en-GB" sz="1800" dirty="0">
                <a:solidFill>
                  <a:srgbClr val="000000"/>
                </a:solidFill>
                <a:effectLst/>
                <a:latin typeface="Consolas" panose="020B0609020204030204" pitchFamily="49" charset="0"/>
              </a:rPr>
              <a:t> </a:t>
            </a:r>
            <a:r>
              <a:rPr lang="en-GB" sz="1800" dirty="0" err="1">
                <a:solidFill>
                  <a:srgbClr val="000000"/>
                </a:solidFill>
                <a:effectLst/>
                <a:latin typeface="Consolas" panose="020B0609020204030204" pitchFamily="49" charset="0"/>
              </a:rPr>
              <a:t>CompoundInterest</a:t>
            </a:r>
            <a:r>
              <a:rPr lang="en-GB" sz="1800" dirty="0">
                <a:solidFill>
                  <a:srgbClr val="000000"/>
                </a:solidFill>
                <a:effectLst/>
                <a:latin typeface="Consolas" panose="020B0609020204030204" pitchFamily="49" charset="0"/>
              </a:rPr>
              <a:t> {</a:t>
            </a:r>
          </a:p>
          <a:p>
            <a:pPr marL="0" marR="0">
              <a:spcBef>
                <a:spcPts val="0"/>
              </a:spcBef>
              <a:spcAft>
                <a:spcPts val="0"/>
              </a:spcAft>
            </a:pPr>
            <a:br>
              <a:rPr lang="en-GB" sz="1800" dirty="0">
                <a:solidFill>
                  <a:srgbClr val="000000"/>
                </a:solidFill>
                <a:effectLst/>
                <a:latin typeface="Consolas" panose="020B0609020204030204" pitchFamily="49" charset="0"/>
              </a:rPr>
            </a:b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dirty="0">
                <a:solidFill>
                  <a:srgbClr val="3F7F5F"/>
                </a:solidFill>
                <a:effectLst/>
                <a:latin typeface="Consolas" panose="020B0609020204030204" pitchFamily="49" charset="0"/>
              </a:rPr>
              <a:t>// a constant! Using constants in your code helps improve readability,</a:t>
            </a: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dirty="0">
                <a:solidFill>
                  <a:srgbClr val="3F7F5F"/>
                </a:solidFill>
                <a:effectLst/>
                <a:latin typeface="Consolas" panose="020B0609020204030204" pitchFamily="49" charset="0"/>
              </a:rPr>
              <a:t>// maintainability, and avoids magic numbers or hard-coded values. It also</a:t>
            </a: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dirty="0">
                <a:solidFill>
                  <a:srgbClr val="3F7F5F"/>
                </a:solidFill>
                <a:effectLst/>
                <a:latin typeface="Consolas" panose="020B0609020204030204" pitchFamily="49" charset="0"/>
              </a:rPr>
              <a:t>// provides a centralised location to manage and change constant values if</a:t>
            </a: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dirty="0">
                <a:solidFill>
                  <a:srgbClr val="3F7F5F"/>
                </a:solidFill>
                <a:effectLst/>
                <a:latin typeface="Consolas" panose="020B0609020204030204" pitchFamily="49" charset="0"/>
              </a:rPr>
              <a:t>// needed, making your code more robust and easier to maintain.</a:t>
            </a: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b="1" dirty="0">
                <a:solidFill>
                  <a:srgbClr val="7F0055"/>
                </a:solidFill>
                <a:effectLst/>
                <a:latin typeface="Consolas" panose="020B0609020204030204" pitchFamily="49" charset="0"/>
              </a:rPr>
              <a:t>public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static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final</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double</a:t>
            </a:r>
            <a:r>
              <a:rPr lang="en-GB" sz="1800" dirty="0">
                <a:solidFill>
                  <a:srgbClr val="000000"/>
                </a:solidFill>
                <a:effectLst/>
                <a:latin typeface="Consolas" panose="020B0609020204030204" pitchFamily="49" charset="0"/>
              </a:rPr>
              <a:t> </a:t>
            </a:r>
            <a:r>
              <a:rPr lang="en-GB" sz="1800" b="1" i="1" dirty="0">
                <a:solidFill>
                  <a:srgbClr val="0000C0"/>
                </a:solidFill>
                <a:effectLst/>
                <a:latin typeface="Consolas" panose="020B0609020204030204" pitchFamily="49" charset="0"/>
              </a:rPr>
              <a:t>INTEREST_RATE</a:t>
            </a:r>
            <a:r>
              <a:rPr lang="en-GB" sz="1800" dirty="0">
                <a:solidFill>
                  <a:srgbClr val="000000"/>
                </a:solidFill>
                <a:effectLst/>
                <a:latin typeface="Consolas" panose="020B0609020204030204" pitchFamily="49" charset="0"/>
              </a:rPr>
              <a:t> = 0.05;</a:t>
            </a:r>
          </a:p>
          <a:p>
            <a:pPr marL="0" marR="0">
              <a:spcBef>
                <a:spcPts val="0"/>
              </a:spcBef>
              <a:spcAft>
                <a:spcPts val="0"/>
              </a:spcAft>
            </a:pPr>
            <a:br>
              <a:rPr lang="en-GB" sz="1800" dirty="0">
                <a:solidFill>
                  <a:srgbClr val="000000"/>
                </a:solidFill>
                <a:effectLst/>
                <a:latin typeface="Consolas" panose="020B0609020204030204" pitchFamily="49" charset="0"/>
              </a:rPr>
            </a:b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b="1" dirty="0">
                <a:solidFill>
                  <a:srgbClr val="7F0055"/>
                </a:solidFill>
                <a:effectLst/>
                <a:latin typeface="Consolas" panose="020B0609020204030204" pitchFamily="49" charset="0"/>
              </a:rPr>
              <a:t>public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static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void</a:t>
            </a:r>
            <a:r>
              <a:rPr lang="en-GB" sz="1800" dirty="0">
                <a:solidFill>
                  <a:srgbClr val="000000"/>
                </a:solidFill>
                <a:effectLst/>
                <a:latin typeface="Consolas" panose="020B0609020204030204" pitchFamily="49" charset="0"/>
              </a:rPr>
              <a:t> main(String[] </a:t>
            </a:r>
            <a:r>
              <a:rPr lang="en-GB" sz="1800" dirty="0">
                <a:solidFill>
                  <a:srgbClr val="6A3E3E"/>
                </a:solidFill>
                <a:effectLst/>
                <a:latin typeface="Consolas" panose="020B0609020204030204" pitchFamily="49" charset="0"/>
              </a:rPr>
              <a:t>args</a:t>
            </a:r>
            <a:r>
              <a:rPr lang="en-GB" sz="1800" dirty="0">
                <a:solidFill>
                  <a:srgbClr val="000000"/>
                </a:solidFill>
                <a:effectLst/>
                <a:latin typeface="Consolas" panose="020B0609020204030204" pitchFamily="49" charset="0"/>
              </a:rPr>
              <a:t>) {</a:t>
            </a:r>
          </a:p>
          <a:p>
            <a:pPr marL="0" marR="0">
              <a:spcBef>
                <a:spcPts val="0"/>
              </a:spcBef>
              <a:spcAft>
                <a:spcPts val="0"/>
              </a:spcAft>
            </a:pPr>
            <a:br>
              <a:rPr lang="en-GB" sz="1800" dirty="0">
                <a:solidFill>
                  <a:srgbClr val="000000"/>
                </a:solidFill>
                <a:effectLst/>
                <a:latin typeface="Consolas" panose="020B0609020204030204" pitchFamily="49" charset="0"/>
              </a:rPr>
            </a:b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b="1" dirty="0">
                <a:solidFill>
                  <a:srgbClr val="7F0055"/>
                </a:solidFill>
                <a:effectLst/>
                <a:latin typeface="Consolas" panose="020B0609020204030204" pitchFamily="49" charset="0"/>
              </a:rPr>
              <a:t>double</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balance</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6A3E3E"/>
                </a:solidFill>
                <a:effectLst/>
                <a:latin typeface="Consolas" panose="020B0609020204030204" pitchFamily="49" charset="0"/>
              </a:rPr>
              <a:t>balance</a:t>
            </a:r>
            <a:r>
              <a:rPr lang="en-GB" sz="1800" dirty="0">
                <a:solidFill>
                  <a:srgbClr val="000000"/>
                </a:solidFill>
                <a:effectLst/>
                <a:latin typeface="Consolas" panose="020B0609020204030204" pitchFamily="49" charset="0"/>
              </a:rPr>
              <a:t> = 1000;</a:t>
            </a:r>
          </a:p>
          <a:p>
            <a:pPr marL="0" marR="0">
              <a:spcBef>
                <a:spcPts val="0"/>
              </a:spcBef>
              <a:spcAft>
                <a:spcPts val="0"/>
              </a:spcAft>
            </a:pPr>
            <a:br>
              <a:rPr lang="en-GB" sz="1800" dirty="0">
                <a:solidFill>
                  <a:srgbClr val="000000"/>
                </a:solidFill>
                <a:effectLst/>
                <a:latin typeface="Consolas" panose="020B0609020204030204" pitchFamily="49" charset="0"/>
              </a:rPr>
            </a:b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dirty="0" err="1">
                <a:solidFill>
                  <a:srgbClr val="000000"/>
                </a:solidFill>
                <a:effectLst/>
                <a:latin typeface="Consolas" panose="020B0609020204030204" pitchFamily="49" charset="0"/>
              </a:rPr>
              <a:t>System.</a:t>
            </a:r>
            <a:r>
              <a:rPr lang="en-GB" sz="1800" b="1" i="1" dirty="0" err="1">
                <a:solidFill>
                  <a:srgbClr val="0000C0"/>
                </a:solidFill>
                <a:effectLst/>
                <a:latin typeface="Consolas" panose="020B0609020204030204" pitchFamily="49" charset="0"/>
              </a:rPr>
              <a:t>out</a:t>
            </a:r>
            <a:r>
              <a:rPr lang="en-GB" sz="1800" dirty="0" err="1">
                <a:solidFill>
                  <a:srgbClr val="000000"/>
                </a:solidFill>
                <a:effectLst/>
                <a:latin typeface="Consolas" panose="020B0609020204030204" pitchFamily="49" charset="0"/>
              </a:rPr>
              <a:t>.println</a:t>
            </a:r>
            <a:r>
              <a:rPr lang="en-GB" sz="1800" dirty="0">
                <a:solidFill>
                  <a:srgbClr val="000000"/>
                </a:solidFill>
                <a:effectLst/>
                <a:latin typeface="Consolas" panose="020B0609020204030204" pitchFamily="49" charset="0"/>
              </a:rPr>
              <a:t>(</a:t>
            </a:r>
            <a:r>
              <a:rPr lang="en-GB" sz="1800" dirty="0">
                <a:solidFill>
                  <a:srgbClr val="2A00FF"/>
                </a:solidFill>
                <a:effectLst/>
                <a:latin typeface="Consolas" panose="020B0609020204030204" pitchFamily="49" charset="0"/>
              </a:rPr>
              <a:t>"Year \t\</a:t>
            </a:r>
            <a:r>
              <a:rPr lang="en-GB" sz="1800" dirty="0" err="1">
                <a:solidFill>
                  <a:srgbClr val="2A00FF"/>
                </a:solidFill>
                <a:effectLst/>
                <a:latin typeface="Consolas" panose="020B0609020204030204" pitchFamily="49" charset="0"/>
              </a:rPr>
              <a:t>tAmount</a:t>
            </a:r>
            <a:r>
              <a:rPr lang="en-GB" sz="1800" dirty="0">
                <a:solidFill>
                  <a:srgbClr val="2A00FF"/>
                </a:solidFill>
                <a:effectLst/>
                <a:latin typeface="Consolas" panose="020B0609020204030204" pitchFamily="49" charset="0"/>
              </a:rPr>
              <a:t>(£)"</a:t>
            </a:r>
            <a:r>
              <a:rPr lang="en-GB" sz="1800" dirty="0">
                <a:solidFill>
                  <a:srgbClr val="000000"/>
                </a:solidFill>
                <a:effectLst/>
                <a:latin typeface="Consolas" panose="020B0609020204030204" pitchFamily="49" charset="0"/>
              </a:rPr>
              <a:t>);</a:t>
            </a:r>
          </a:p>
          <a:p>
            <a:pPr marL="0" marR="0">
              <a:spcBef>
                <a:spcPts val="0"/>
              </a:spcBef>
              <a:spcAft>
                <a:spcPts val="0"/>
              </a:spcAft>
            </a:pPr>
            <a:br>
              <a:rPr lang="en-GB" sz="1800" dirty="0">
                <a:solidFill>
                  <a:srgbClr val="000000"/>
                </a:solidFill>
                <a:effectLst/>
                <a:latin typeface="Consolas" panose="020B0609020204030204" pitchFamily="49" charset="0"/>
              </a:rPr>
            </a:b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b="1" dirty="0">
                <a:solidFill>
                  <a:srgbClr val="7F0055"/>
                </a:solidFill>
                <a:effectLst/>
                <a:latin typeface="Consolas" panose="020B0609020204030204" pitchFamily="49" charset="0"/>
              </a:rPr>
              <a:t>for</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year</a:t>
            </a:r>
            <a:r>
              <a:rPr lang="en-GB" sz="1800" dirty="0">
                <a:solidFill>
                  <a:srgbClr val="000000"/>
                </a:solidFill>
                <a:effectLst/>
                <a:latin typeface="Consolas" panose="020B0609020204030204" pitchFamily="49" charset="0"/>
              </a:rPr>
              <a:t> = 1; </a:t>
            </a:r>
            <a:r>
              <a:rPr lang="en-GB" sz="1800" dirty="0">
                <a:solidFill>
                  <a:srgbClr val="6A3E3E"/>
                </a:solidFill>
                <a:effectLst/>
                <a:latin typeface="Consolas" panose="020B0609020204030204" pitchFamily="49" charset="0"/>
              </a:rPr>
              <a:t>year</a:t>
            </a:r>
            <a:r>
              <a:rPr lang="en-GB" sz="1800" dirty="0">
                <a:solidFill>
                  <a:srgbClr val="000000"/>
                </a:solidFill>
                <a:effectLst/>
                <a:latin typeface="Consolas" panose="020B0609020204030204" pitchFamily="49" charset="0"/>
              </a:rPr>
              <a:t> &lt;= 10; </a:t>
            </a:r>
            <a:r>
              <a:rPr lang="en-GB" sz="1800" dirty="0">
                <a:solidFill>
                  <a:srgbClr val="6A3E3E"/>
                </a:solidFill>
                <a:effectLst/>
                <a:latin typeface="Consolas" panose="020B0609020204030204" pitchFamily="49" charset="0"/>
              </a:rPr>
              <a:t>year</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dirty="0">
                <a:solidFill>
                  <a:srgbClr val="6A3E3E"/>
                </a:solidFill>
                <a:effectLst/>
                <a:latin typeface="Consolas" panose="020B0609020204030204" pitchFamily="49" charset="0"/>
              </a:rPr>
              <a:t>balance</a:t>
            </a:r>
            <a:r>
              <a:rPr lang="en-GB" sz="1800" dirty="0">
                <a:solidFill>
                  <a:srgbClr val="000000"/>
                </a:solidFill>
                <a:effectLst/>
                <a:latin typeface="Consolas" panose="020B0609020204030204" pitchFamily="49" charset="0"/>
              </a:rPr>
              <a:t> = </a:t>
            </a:r>
            <a:r>
              <a:rPr lang="en-GB" sz="1800" dirty="0">
                <a:solidFill>
                  <a:srgbClr val="6A3E3E"/>
                </a:solidFill>
                <a:effectLst/>
                <a:latin typeface="Consolas" panose="020B0609020204030204" pitchFamily="49" charset="0"/>
              </a:rPr>
              <a:t>balance</a:t>
            </a:r>
            <a:r>
              <a:rPr lang="en-GB" sz="1800" dirty="0">
                <a:solidFill>
                  <a:srgbClr val="000000"/>
                </a:solidFill>
                <a:effectLst/>
                <a:latin typeface="Consolas" panose="020B0609020204030204" pitchFamily="49" charset="0"/>
              </a:rPr>
              <a:t> * (1 + </a:t>
            </a:r>
            <a:r>
              <a:rPr lang="en-GB" sz="1800" b="1" i="1" dirty="0">
                <a:solidFill>
                  <a:srgbClr val="0000C0"/>
                </a:solidFill>
                <a:effectLst/>
                <a:latin typeface="Consolas" panose="020B0609020204030204" pitchFamily="49" charset="0"/>
              </a:rPr>
              <a:t>INTEREST_RATE</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err="1">
                <a:solidFill>
                  <a:srgbClr val="000000"/>
                </a:solidFill>
                <a:effectLst/>
                <a:latin typeface="Consolas" panose="020B0609020204030204" pitchFamily="49" charset="0"/>
              </a:rPr>
              <a:t>System.</a:t>
            </a:r>
            <a:r>
              <a:rPr lang="en-GB" sz="1800" b="1" i="1" dirty="0" err="1">
                <a:solidFill>
                  <a:srgbClr val="0000C0"/>
                </a:solidFill>
                <a:effectLst/>
                <a:latin typeface="Consolas" panose="020B0609020204030204" pitchFamily="49" charset="0"/>
              </a:rPr>
              <a:t>out</a:t>
            </a:r>
            <a:r>
              <a:rPr lang="en-GB" sz="1800" dirty="0" err="1">
                <a:solidFill>
                  <a:srgbClr val="000000"/>
                </a:solidFill>
                <a:effectLst/>
                <a:latin typeface="Consolas" panose="020B0609020204030204" pitchFamily="49" charset="0"/>
              </a:rPr>
              <a:t>.printf</a:t>
            </a:r>
            <a:r>
              <a:rPr lang="en-GB" sz="1800" dirty="0">
                <a:solidFill>
                  <a:srgbClr val="000000"/>
                </a:solidFill>
                <a:effectLst/>
                <a:latin typeface="Consolas" panose="020B0609020204030204" pitchFamily="49" charset="0"/>
              </a:rPr>
              <a:t>(</a:t>
            </a:r>
            <a:r>
              <a:rPr lang="en-GB" sz="1800" dirty="0">
                <a:solidFill>
                  <a:srgbClr val="2A00FF"/>
                </a:solidFill>
                <a:effectLst/>
                <a:latin typeface="Consolas" panose="020B0609020204030204" pitchFamily="49" charset="0"/>
              </a:rPr>
              <a:t>"%d \t\t%.2f\n"</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year</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balance</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br>
              <a:rPr lang="en-GB" sz="1800" dirty="0">
                <a:solidFill>
                  <a:srgbClr val="000000"/>
                </a:solidFill>
                <a:effectLst/>
                <a:latin typeface="Consolas" panose="020B0609020204030204" pitchFamily="49" charset="0"/>
              </a:rPr>
            </a:b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dirty="0">
                <a:solidFill>
                  <a:srgbClr val="000000"/>
                </a:solidFill>
                <a:effectLst/>
                <a:latin typeface="Consolas" panose="020B0609020204030204" pitchFamily="49" charset="0"/>
              </a:rPr>
              <a:t>}</a:t>
            </a:r>
          </a:p>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15</a:t>
            </a:fld>
            <a:endParaRPr lang="en-US"/>
          </a:p>
        </p:txBody>
      </p:sp>
    </p:spTree>
    <p:extLst>
      <p:ext uri="{BB962C8B-B14F-4D97-AF65-F5344CB8AC3E}">
        <p14:creationId xmlns:p14="http://schemas.microsoft.com/office/powerpoint/2010/main" val="38395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you can nest one or more </a:t>
            </a:r>
            <a:r>
              <a:rPr lang="en-GB" dirty="0"/>
              <a:t>for</a:t>
            </a:r>
            <a:r>
              <a:rPr lang="en-GB" b="0" i="0" dirty="0">
                <a:solidFill>
                  <a:srgbClr val="D1D5DB"/>
                </a:solidFill>
                <a:effectLst/>
                <a:latin typeface="Söhne"/>
              </a:rPr>
              <a:t> loops inside another </a:t>
            </a:r>
            <a:r>
              <a:rPr lang="en-GB" dirty="0"/>
              <a:t>for</a:t>
            </a:r>
            <a:r>
              <a:rPr lang="en-GB" b="0" i="0" dirty="0">
                <a:solidFill>
                  <a:srgbClr val="D1D5DB"/>
                </a:solidFill>
                <a:effectLst/>
                <a:latin typeface="Söhne"/>
              </a:rPr>
              <a:t> loop or any other type of loop. This is called nested loops. Nested loops are useful when you need to perform repeated operations within another loop. They allow you to create complex patterns, iterate through multi-dimensional data structures, and solve problems that involve nested structures.</a:t>
            </a:r>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16</a:t>
            </a:fld>
            <a:endParaRPr lang="en-US"/>
          </a:p>
        </p:txBody>
      </p:sp>
    </p:spTree>
    <p:extLst>
      <p:ext uri="{BB962C8B-B14F-4D97-AF65-F5344CB8AC3E}">
        <p14:creationId xmlns:p14="http://schemas.microsoft.com/office/powerpoint/2010/main" val="1519250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In the context of coding and software development, a "dry run" refers to the process of mentally or manually simulating the execution of a piece of code or an algorithm without actually running it on a computer. It's a way to analyse and understand how a program works or how specific code logic operates before executing it.</a:t>
            </a:r>
          </a:p>
          <a:p>
            <a:pPr algn="l"/>
            <a:r>
              <a:rPr lang="en-GB" b="0" i="0" dirty="0">
                <a:solidFill>
                  <a:srgbClr val="D1D5DB"/>
                </a:solidFill>
                <a:effectLst/>
                <a:latin typeface="Söhne"/>
              </a:rPr>
              <a:t>Here's how a dry run typically works:</a:t>
            </a:r>
          </a:p>
          <a:p>
            <a:pPr algn="l">
              <a:buFont typeface="+mj-lt"/>
              <a:buAutoNum type="arabicPeriod"/>
            </a:pPr>
            <a:r>
              <a:rPr lang="en-GB" b="1" i="0" dirty="0">
                <a:solidFill>
                  <a:srgbClr val="D1D5DB"/>
                </a:solidFill>
                <a:effectLst/>
                <a:latin typeface="Söhne"/>
              </a:rPr>
              <a:t>Code Inspection:</a:t>
            </a:r>
            <a:r>
              <a:rPr lang="en-GB" b="0" i="0" dirty="0">
                <a:solidFill>
                  <a:srgbClr val="D1D5DB"/>
                </a:solidFill>
                <a:effectLst/>
                <a:latin typeface="Söhne"/>
              </a:rPr>
              <a:t> You carefully read through the code or algorithm you want to analyse, paying close attention to each line, variable, condition, and loop.</a:t>
            </a:r>
          </a:p>
          <a:p>
            <a:pPr algn="l">
              <a:buFont typeface="+mj-lt"/>
              <a:buAutoNum type="arabicPeriod"/>
            </a:pPr>
            <a:r>
              <a:rPr lang="en-GB" b="1" i="0" dirty="0">
                <a:solidFill>
                  <a:srgbClr val="D1D5DB"/>
                </a:solidFill>
                <a:effectLst/>
                <a:latin typeface="Söhne"/>
              </a:rPr>
              <a:t>Step-by-Step Execution:</a:t>
            </a:r>
            <a:r>
              <a:rPr lang="en-GB" b="0" i="0" dirty="0">
                <a:solidFill>
                  <a:srgbClr val="D1D5DB"/>
                </a:solidFill>
                <a:effectLst/>
                <a:latin typeface="Söhne"/>
              </a:rPr>
              <a:t> Mentally or on paper, you simulate the execution of the code or algorithm step by step, tracking the changes in variables and the flow of control.</a:t>
            </a:r>
          </a:p>
          <a:p>
            <a:pPr algn="l">
              <a:buFont typeface="+mj-lt"/>
              <a:buAutoNum type="arabicPeriod"/>
            </a:pPr>
            <a:r>
              <a:rPr lang="en-GB" b="1" i="0" dirty="0">
                <a:solidFill>
                  <a:srgbClr val="D1D5DB"/>
                </a:solidFill>
                <a:effectLst/>
                <a:latin typeface="Söhne"/>
              </a:rPr>
              <a:t>Data Values:</a:t>
            </a:r>
            <a:r>
              <a:rPr lang="en-GB" b="0" i="0" dirty="0">
                <a:solidFill>
                  <a:srgbClr val="D1D5DB"/>
                </a:solidFill>
                <a:effectLst/>
                <a:latin typeface="Söhne"/>
              </a:rPr>
              <a:t> You keep track of the values of variables at each step to ensure they are updated correctly and in accordance with the intended logic.</a:t>
            </a:r>
          </a:p>
          <a:p>
            <a:pPr algn="l">
              <a:buFont typeface="+mj-lt"/>
              <a:buAutoNum type="arabicPeriod"/>
            </a:pPr>
            <a:r>
              <a:rPr lang="en-GB" b="1" i="0" dirty="0">
                <a:solidFill>
                  <a:srgbClr val="D1D5DB"/>
                </a:solidFill>
                <a:effectLst/>
                <a:latin typeface="Söhne"/>
              </a:rPr>
              <a:t>Conditional Branching:</a:t>
            </a:r>
            <a:r>
              <a:rPr lang="en-GB" b="0" i="0" dirty="0">
                <a:solidFill>
                  <a:srgbClr val="D1D5DB"/>
                </a:solidFill>
                <a:effectLst/>
                <a:latin typeface="Söhne"/>
              </a:rPr>
              <a:t> You evaluate conditions and branching statements (e.g., if statements, loops) to determine the path the program will take based on the input or data you're simulating.</a:t>
            </a:r>
          </a:p>
          <a:p>
            <a:pPr algn="l">
              <a:buFont typeface="+mj-lt"/>
              <a:buAutoNum type="arabicPeriod"/>
            </a:pPr>
            <a:r>
              <a:rPr lang="en-GB" b="1" i="0" dirty="0">
                <a:solidFill>
                  <a:srgbClr val="D1D5DB"/>
                </a:solidFill>
                <a:effectLst/>
                <a:latin typeface="Söhne"/>
              </a:rPr>
              <a:t>Output:</a:t>
            </a:r>
            <a:r>
              <a:rPr lang="en-GB" b="0" i="0" dirty="0">
                <a:solidFill>
                  <a:srgbClr val="D1D5DB"/>
                </a:solidFill>
                <a:effectLst/>
                <a:latin typeface="Söhne"/>
              </a:rPr>
              <a:t> You note the expected output or the state of the program at the end of the dry run to verify that it aligns with your expectations.</a:t>
            </a:r>
          </a:p>
          <a:p>
            <a:pPr algn="l"/>
            <a:r>
              <a:rPr lang="en-GB" b="0" i="0" dirty="0">
                <a:solidFill>
                  <a:srgbClr val="D1D5DB"/>
                </a:solidFill>
                <a:effectLst/>
                <a:latin typeface="Söhne"/>
              </a:rPr>
              <a:t>Dry runs are particularly useful for the following purposes:</a:t>
            </a:r>
          </a:p>
          <a:p>
            <a:pPr algn="l">
              <a:buFont typeface="Arial" panose="020B0604020202020204" pitchFamily="34" charset="0"/>
              <a:buChar char="•"/>
            </a:pPr>
            <a:r>
              <a:rPr lang="en-GB" b="1" i="0" dirty="0">
                <a:solidFill>
                  <a:srgbClr val="D1D5DB"/>
                </a:solidFill>
                <a:effectLst/>
                <a:latin typeface="Söhne"/>
              </a:rPr>
              <a:t>Understanding Code:</a:t>
            </a:r>
            <a:r>
              <a:rPr lang="en-GB" b="0" i="0" dirty="0">
                <a:solidFill>
                  <a:srgbClr val="D1D5DB"/>
                </a:solidFill>
                <a:effectLst/>
                <a:latin typeface="Söhne"/>
              </a:rPr>
              <a:t> They help developers understand how a piece of code functions, especially when working with complex algorithms or logic.</a:t>
            </a:r>
          </a:p>
          <a:p>
            <a:pPr algn="l">
              <a:buFont typeface="Arial" panose="020B0604020202020204" pitchFamily="34" charset="0"/>
              <a:buChar char="•"/>
            </a:pPr>
            <a:r>
              <a:rPr lang="en-GB" b="1" i="0" dirty="0">
                <a:solidFill>
                  <a:srgbClr val="D1D5DB"/>
                </a:solidFill>
                <a:effectLst/>
                <a:latin typeface="Söhne"/>
              </a:rPr>
              <a:t>Identifying Bugs:</a:t>
            </a:r>
            <a:r>
              <a:rPr lang="en-GB" b="0" i="0" dirty="0">
                <a:solidFill>
                  <a:srgbClr val="D1D5DB"/>
                </a:solidFill>
                <a:effectLst/>
                <a:latin typeface="Söhne"/>
              </a:rPr>
              <a:t> Dry runs can reveal logical errors or bugs in code by allowing you to detect unexpected behaviour or incorrect variable values.</a:t>
            </a:r>
          </a:p>
          <a:p>
            <a:pPr algn="l">
              <a:buFont typeface="Arial" panose="020B0604020202020204" pitchFamily="34" charset="0"/>
              <a:buChar char="•"/>
            </a:pPr>
            <a:r>
              <a:rPr lang="en-GB" b="1" i="0" dirty="0">
                <a:solidFill>
                  <a:srgbClr val="D1D5DB"/>
                </a:solidFill>
                <a:effectLst/>
                <a:latin typeface="Söhne"/>
              </a:rPr>
              <a:t>Algorithm Design:</a:t>
            </a:r>
            <a:r>
              <a:rPr lang="en-GB" b="0" i="0" dirty="0">
                <a:solidFill>
                  <a:srgbClr val="D1D5DB"/>
                </a:solidFill>
                <a:effectLst/>
                <a:latin typeface="Söhne"/>
              </a:rPr>
              <a:t> When designing algorithms, dry runs can help you refine your approach and identify potential issues before implementing the code.</a:t>
            </a:r>
          </a:p>
          <a:p>
            <a:pPr algn="l">
              <a:buFont typeface="Arial" panose="020B0604020202020204" pitchFamily="34" charset="0"/>
              <a:buChar char="•"/>
            </a:pPr>
            <a:r>
              <a:rPr lang="en-GB" b="1" i="0" dirty="0">
                <a:solidFill>
                  <a:srgbClr val="D1D5DB"/>
                </a:solidFill>
                <a:effectLst/>
                <a:latin typeface="Söhne"/>
              </a:rPr>
              <a:t>Debugging:</a:t>
            </a:r>
            <a:r>
              <a:rPr lang="en-GB" b="0" i="0" dirty="0">
                <a:solidFill>
                  <a:srgbClr val="D1D5DB"/>
                </a:solidFill>
                <a:effectLst/>
                <a:latin typeface="Söhne"/>
              </a:rPr>
              <a:t> During the debugging process, dry runs can assist in tracing the flow of execution and pinpointing the source of errors.</a:t>
            </a:r>
          </a:p>
          <a:p>
            <a:pPr algn="l"/>
            <a:r>
              <a:rPr lang="en-GB" b="0" i="0" dirty="0">
                <a:solidFill>
                  <a:srgbClr val="D1D5DB"/>
                </a:solidFill>
                <a:effectLst/>
                <a:latin typeface="Söhne"/>
              </a:rPr>
              <a:t>Dry runs are often performed on paper or using a whiteboard, where developers can write down variable values and visualize the code's execution. It's a valuable practice for both beginners and experienced programmers to gain a deeper understanding of code and troubleshoot issues effectively before running the code on a computer, saving time and effort in the debugging process.</a:t>
            </a:r>
          </a:p>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18</a:t>
            </a:fld>
            <a:endParaRPr lang="en-US"/>
          </a:p>
        </p:txBody>
      </p:sp>
    </p:spTree>
    <p:extLst>
      <p:ext uri="{BB962C8B-B14F-4D97-AF65-F5344CB8AC3E}">
        <p14:creationId xmlns:p14="http://schemas.microsoft.com/office/powerpoint/2010/main" val="3475133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2</a:t>
            </a:fld>
            <a:endParaRPr lang="en-US"/>
          </a:p>
        </p:txBody>
      </p:sp>
    </p:spTree>
    <p:extLst>
      <p:ext uri="{BB962C8B-B14F-4D97-AF65-F5344CB8AC3E}">
        <p14:creationId xmlns:p14="http://schemas.microsoft.com/office/powerpoint/2010/main" val="716760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4</a:t>
            </a:fld>
            <a:endParaRPr lang="en-US"/>
          </a:p>
        </p:txBody>
      </p:sp>
    </p:spTree>
    <p:extLst>
      <p:ext uri="{BB962C8B-B14F-4D97-AF65-F5344CB8AC3E}">
        <p14:creationId xmlns:p14="http://schemas.microsoft.com/office/powerpoint/2010/main" val="3346681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5</a:t>
            </a:fld>
            <a:endParaRPr lang="en-US"/>
          </a:p>
        </p:txBody>
      </p:sp>
    </p:spTree>
    <p:extLst>
      <p:ext uri="{BB962C8B-B14F-4D97-AF65-F5344CB8AC3E}">
        <p14:creationId xmlns:p14="http://schemas.microsoft.com/office/powerpoint/2010/main" val="2565123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b="1" dirty="0"/>
              <a:t>import </a:t>
            </a:r>
            <a:r>
              <a:rPr lang="en-GB" b="1" dirty="0" err="1"/>
              <a:t>java.util.Random</a:t>
            </a:r>
            <a:r>
              <a:rPr lang="en-GB" b="1" dirty="0"/>
              <a:t>;</a:t>
            </a:r>
          </a:p>
          <a:p>
            <a:pPr>
              <a:defRPr/>
            </a:pPr>
            <a:r>
              <a:rPr lang="en-GB" b="1" dirty="0"/>
              <a:t>import </a:t>
            </a:r>
            <a:r>
              <a:rPr lang="en-GB" b="1" dirty="0" err="1"/>
              <a:t>java.util.Scanner</a:t>
            </a:r>
            <a:r>
              <a:rPr lang="en-GB" b="1" dirty="0"/>
              <a:t>;</a:t>
            </a:r>
          </a:p>
          <a:p>
            <a:pPr>
              <a:defRPr/>
            </a:pPr>
            <a:endParaRPr lang="en-GB" dirty="0"/>
          </a:p>
          <a:p>
            <a:pPr>
              <a:defRPr/>
            </a:pPr>
            <a:r>
              <a:rPr lang="en-GB" dirty="0"/>
              <a:t>/**</a:t>
            </a:r>
          </a:p>
          <a:p>
            <a:pPr>
              <a:defRPr/>
            </a:pPr>
            <a:r>
              <a:rPr lang="en-GB" dirty="0"/>
              <a:t> * Class for Guessing game </a:t>
            </a:r>
            <a:r>
              <a:rPr lang="en-GB" u="sng" dirty="0"/>
              <a:t>app</a:t>
            </a:r>
          </a:p>
          <a:p>
            <a:pPr>
              <a:defRPr/>
            </a:pPr>
            <a:r>
              <a:rPr lang="en-GB" dirty="0"/>
              <a:t> * </a:t>
            </a:r>
            <a:r>
              <a:rPr lang="en-GB" b="1" dirty="0"/>
              <a:t>@author </a:t>
            </a:r>
            <a:r>
              <a:rPr lang="en-GB" b="1" u="sng" dirty="0" err="1"/>
              <a:t>amcgowan</a:t>
            </a:r>
            <a:endParaRPr lang="en-GB" b="1" u="sng" dirty="0"/>
          </a:p>
          <a:p>
            <a:pPr>
              <a:defRPr/>
            </a:pPr>
            <a:r>
              <a:rPr lang="en-GB" dirty="0"/>
              <a:t> */</a:t>
            </a:r>
          </a:p>
          <a:p>
            <a:pPr>
              <a:defRPr/>
            </a:pPr>
            <a:r>
              <a:rPr lang="en-GB" b="1" dirty="0"/>
              <a:t>public class </a:t>
            </a:r>
            <a:r>
              <a:rPr lang="en-GB" b="1" dirty="0" err="1"/>
              <a:t>GuesserDemo</a:t>
            </a:r>
            <a:r>
              <a:rPr lang="en-GB" b="1" dirty="0"/>
              <a:t> {</a:t>
            </a:r>
          </a:p>
          <a:p>
            <a:pPr>
              <a:defRPr/>
            </a:pPr>
            <a:endParaRPr lang="en-GB" dirty="0"/>
          </a:p>
          <a:p>
            <a:pPr>
              <a:defRPr/>
            </a:pPr>
            <a:r>
              <a:rPr lang="en-GB" dirty="0"/>
              <a:t>/**</a:t>
            </a:r>
          </a:p>
          <a:p>
            <a:pPr>
              <a:defRPr/>
            </a:pPr>
            <a:r>
              <a:rPr lang="en-GB" dirty="0"/>
              <a:t> * Generates a random number between 1-10.  User tries to guess it.</a:t>
            </a:r>
          </a:p>
          <a:p>
            <a:pPr>
              <a:defRPr/>
            </a:pPr>
            <a:r>
              <a:rPr lang="en-GB" dirty="0"/>
              <a:t> * </a:t>
            </a:r>
            <a:r>
              <a:rPr lang="en-GB" b="1" dirty="0"/>
              <a:t>@param args</a:t>
            </a:r>
          </a:p>
          <a:p>
            <a:pPr>
              <a:defRPr/>
            </a:pPr>
            <a:r>
              <a:rPr lang="en-GB" dirty="0"/>
              <a:t> */</a:t>
            </a:r>
          </a:p>
          <a:p>
            <a:pPr>
              <a:defRPr/>
            </a:pPr>
            <a:r>
              <a:rPr lang="en-GB" b="1" dirty="0"/>
              <a:t>public static void main(String[] args) {</a:t>
            </a:r>
          </a:p>
          <a:p>
            <a:pPr>
              <a:defRPr/>
            </a:pPr>
            <a:endParaRPr lang="en-GB" dirty="0"/>
          </a:p>
          <a:p>
            <a:pPr>
              <a:defRPr/>
            </a:pPr>
            <a:r>
              <a:rPr lang="en-GB" dirty="0"/>
              <a:t>Scanner </a:t>
            </a:r>
            <a:r>
              <a:rPr lang="en-GB" dirty="0" err="1"/>
              <a:t>scanner</a:t>
            </a:r>
            <a:r>
              <a:rPr lang="en-GB" dirty="0"/>
              <a:t> = </a:t>
            </a:r>
            <a:r>
              <a:rPr lang="en-GB" b="1" dirty="0"/>
              <a:t>new Scanner(System.</a:t>
            </a:r>
            <a:r>
              <a:rPr lang="en-GB" b="1" i="1" dirty="0"/>
              <a:t>in);</a:t>
            </a:r>
          </a:p>
          <a:p>
            <a:pPr>
              <a:defRPr/>
            </a:pPr>
            <a:r>
              <a:rPr lang="en-GB" dirty="0"/>
              <a:t>Random </a:t>
            </a:r>
            <a:r>
              <a:rPr lang="en-GB" dirty="0" err="1"/>
              <a:t>random</a:t>
            </a:r>
            <a:r>
              <a:rPr lang="en-GB" dirty="0"/>
              <a:t> = </a:t>
            </a:r>
            <a:r>
              <a:rPr lang="en-GB" b="1" dirty="0"/>
              <a:t>new Random();</a:t>
            </a:r>
          </a:p>
          <a:p>
            <a:pPr>
              <a:defRPr/>
            </a:pPr>
            <a:endParaRPr lang="en-GB" dirty="0"/>
          </a:p>
          <a:p>
            <a:pPr>
              <a:defRPr/>
            </a:pPr>
            <a:r>
              <a:rPr lang="en-GB" b="1" dirty="0"/>
              <a:t>int </a:t>
            </a:r>
            <a:r>
              <a:rPr lang="en-GB" b="1" dirty="0" err="1"/>
              <a:t>randomNumber</a:t>
            </a:r>
            <a:r>
              <a:rPr lang="en-GB" b="1" dirty="0"/>
              <a:t>, </a:t>
            </a:r>
            <a:r>
              <a:rPr lang="en-GB" b="1" dirty="0" err="1"/>
              <a:t>userGuess</a:t>
            </a:r>
            <a:r>
              <a:rPr lang="en-GB" b="1" dirty="0"/>
              <a:t>;</a:t>
            </a:r>
          </a:p>
          <a:p>
            <a:pPr>
              <a:defRPr/>
            </a:pPr>
            <a:endParaRPr lang="en-GB" dirty="0"/>
          </a:p>
          <a:p>
            <a:pPr>
              <a:defRPr/>
            </a:pPr>
            <a:r>
              <a:rPr lang="en-GB" dirty="0"/>
              <a:t>// default value</a:t>
            </a:r>
          </a:p>
          <a:p>
            <a:pPr>
              <a:defRPr/>
            </a:pPr>
            <a:r>
              <a:rPr lang="en-GB" dirty="0" err="1"/>
              <a:t>userGuess</a:t>
            </a:r>
            <a:r>
              <a:rPr lang="en-GB" dirty="0"/>
              <a:t> = -1;</a:t>
            </a:r>
          </a:p>
          <a:p>
            <a:pPr>
              <a:defRPr/>
            </a:pPr>
            <a:endParaRPr lang="en-GB" dirty="0"/>
          </a:p>
          <a:p>
            <a:pPr>
              <a:defRPr/>
            </a:pPr>
            <a:r>
              <a:rPr lang="en-GB" dirty="0"/>
              <a:t>// get the random number</a:t>
            </a:r>
          </a:p>
          <a:p>
            <a:pPr>
              <a:defRPr/>
            </a:pPr>
            <a:r>
              <a:rPr lang="en-GB" dirty="0" err="1"/>
              <a:t>randomNumber</a:t>
            </a:r>
            <a:r>
              <a:rPr lang="en-GB" dirty="0"/>
              <a:t> = </a:t>
            </a:r>
            <a:r>
              <a:rPr lang="en-GB" dirty="0" err="1"/>
              <a:t>random.nextInt</a:t>
            </a:r>
            <a:r>
              <a:rPr lang="en-GB" dirty="0"/>
              <a:t>(10);</a:t>
            </a:r>
          </a:p>
          <a:p>
            <a:pPr>
              <a:defRPr/>
            </a:pPr>
            <a:r>
              <a:rPr lang="en-GB" dirty="0" err="1"/>
              <a:t>randomNumber</a:t>
            </a:r>
            <a:r>
              <a:rPr lang="en-GB" dirty="0"/>
              <a:t>++;</a:t>
            </a:r>
          </a:p>
          <a:p>
            <a:pPr>
              <a:defRPr/>
            </a:pPr>
            <a:endParaRPr lang="en-GB" dirty="0"/>
          </a:p>
          <a:p>
            <a:pPr>
              <a:defRPr/>
            </a:pPr>
            <a:r>
              <a:rPr lang="en-GB" b="1" dirty="0"/>
              <a:t>while (</a:t>
            </a:r>
            <a:r>
              <a:rPr lang="en-GB" b="1" dirty="0" err="1"/>
              <a:t>randomNumber</a:t>
            </a:r>
            <a:r>
              <a:rPr lang="en-GB" b="1" dirty="0"/>
              <a:t> != </a:t>
            </a:r>
            <a:r>
              <a:rPr lang="en-GB" b="1" dirty="0" err="1"/>
              <a:t>userGuess</a:t>
            </a:r>
            <a:r>
              <a:rPr lang="en-GB" b="1" dirty="0"/>
              <a:t>) {</a:t>
            </a:r>
          </a:p>
          <a:p>
            <a:pPr>
              <a:defRPr/>
            </a:pPr>
            <a:r>
              <a:rPr lang="en-GB" dirty="0"/>
              <a:t>// get user input</a:t>
            </a:r>
          </a:p>
          <a:p>
            <a:pPr>
              <a:defRPr/>
            </a:pPr>
            <a:r>
              <a:rPr lang="en-GB" dirty="0" err="1"/>
              <a:t>System.</a:t>
            </a:r>
            <a:r>
              <a:rPr lang="en-GB" b="1" i="1" dirty="0" err="1"/>
              <a:t>out.println</a:t>
            </a:r>
            <a:r>
              <a:rPr lang="en-GB" b="1" i="1" dirty="0"/>
              <a:t>("Enter your guess  (1-10) ?");</a:t>
            </a:r>
          </a:p>
          <a:p>
            <a:pPr>
              <a:defRPr/>
            </a:pPr>
            <a:r>
              <a:rPr lang="en-GB" dirty="0" err="1"/>
              <a:t>userGuess</a:t>
            </a:r>
            <a:r>
              <a:rPr lang="en-GB" dirty="0"/>
              <a:t> = </a:t>
            </a:r>
            <a:r>
              <a:rPr lang="en-GB" dirty="0" err="1"/>
              <a:t>scanner.nextInt</a:t>
            </a:r>
            <a:r>
              <a:rPr lang="en-GB" dirty="0"/>
              <a:t>();</a:t>
            </a:r>
          </a:p>
          <a:p>
            <a:pPr>
              <a:defRPr/>
            </a:pPr>
            <a:endParaRPr lang="en-GB" dirty="0"/>
          </a:p>
          <a:p>
            <a:pPr>
              <a:defRPr/>
            </a:pPr>
            <a:r>
              <a:rPr lang="en-GB" dirty="0"/>
              <a:t>}</a:t>
            </a:r>
          </a:p>
          <a:p>
            <a:pPr>
              <a:defRPr/>
            </a:pPr>
            <a:r>
              <a:rPr lang="en-GB" dirty="0" err="1"/>
              <a:t>System.</a:t>
            </a:r>
            <a:r>
              <a:rPr lang="en-GB" b="1" i="1" dirty="0" err="1"/>
              <a:t>out.println</a:t>
            </a:r>
            <a:r>
              <a:rPr lang="en-GB" b="1" i="1" dirty="0"/>
              <a:t>("Well done.. you got it !");</a:t>
            </a:r>
          </a:p>
          <a:p>
            <a:pPr>
              <a:defRPr/>
            </a:pPr>
            <a:endParaRPr lang="en-GB" dirty="0"/>
          </a:p>
          <a:p>
            <a:pPr>
              <a:defRPr/>
            </a:pPr>
            <a:r>
              <a:rPr lang="en-GB" dirty="0" err="1"/>
              <a:t>scanner.close</a:t>
            </a:r>
            <a:r>
              <a:rPr lang="en-GB" dirty="0"/>
              <a:t>();</a:t>
            </a:r>
          </a:p>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6</a:t>
            </a:fld>
            <a:endParaRPr lang="en-US"/>
          </a:p>
        </p:txBody>
      </p:sp>
    </p:spTree>
    <p:extLst>
      <p:ext uri="{BB962C8B-B14F-4D97-AF65-F5344CB8AC3E}">
        <p14:creationId xmlns:p14="http://schemas.microsoft.com/office/powerpoint/2010/main" val="3587100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8</a:t>
            </a:fld>
            <a:endParaRPr lang="en-US"/>
          </a:p>
        </p:txBody>
      </p:sp>
    </p:spTree>
    <p:extLst>
      <p:ext uri="{BB962C8B-B14F-4D97-AF65-F5344CB8AC3E}">
        <p14:creationId xmlns:p14="http://schemas.microsoft.com/office/powerpoint/2010/main" val="413221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9</a:t>
            </a:fld>
            <a:endParaRPr lang="en-US"/>
          </a:p>
        </p:txBody>
      </p:sp>
    </p:spTree>
    <p:extLst>
      <p:ext uri="{BB962C8B-B14F-4D97-AF65-F5344CB8AC3E}">
        <p14:creationId xmlns:p14="http://schemas.microsoft.com/office/powerpoint/2010/main" val="693672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12</a:t>
            </a:fld>
            <a:endParaRPr lang="en-US"/>
          </a:p>
        </p:txBody>
      </p:sp>
    </p:spTree>
    <p:extLst>
      <p:ext uri="{BB962C8B-B14F-4D97-AF65-F5344CB8AC3E}">
        <p14:creationId xmlns:p14="http://schemas.microsoft.com/office/powerpoint/2010/main" val="3978610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4C116C9C-3AD8-BF4F-8988-7C4865BA5A81}" type="slidenum">
              <a:rPr lang="en-US" smtClean="0"/>
              <a:t>13</a:t>
            </a:fld>
            <a:endParaRPr lang="en-US"/>
          </a:p>
        </p:txBody>
      </p:sp>
    </p:spTree>
    <p:extLst>
      <p:ext uri="{BB962C8B-B14F-4D97-AF65-F5344CB8AC3E}">
        <p14:creationId xmlns:p14="http://schemas.microsoft.com/office/powerpoint/2010/main" val="3729176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 Main">
    <p:bg>
      <p:bgPr>
        <a:solidFill>
          <a:schemeClr val="accent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98111C-9A9D-874F-B913-835AC8922020}"/>
              </a:ext>
            </a:extLst>
          </p:cNvPr>
          <p:cNvSpPr/>
          <p:nvPr userDrawn="1"/>
        </p:nvSpPr>
        <p:spPr>
          <a:xfrm>
            <a:off x="0" y="6032501"/>
            <a:ext cx="12192000" cy="82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spTree>
    <p:extLst>
      <p:ext uri="{BB962C8B-B14F-4D97-AF65-F5344CB8AC3E}">
        <p14:creationId xmlns:p14="http://schemas.microsoft.com/office/powerpoint/2010/main" val="3871537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yle 1 - Applied Cyber Security">
    <p:bg>
      <p:bgRef idx="1001">
        <a:schemeClr val="bg2"/>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2DC3C46-B876-1E4E-9A9C-EA348AC0D8DB}"/>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20" name="Picture 19">
            <a:extLst>
              <a:ext uri="{FF2B5EF4-FFF2-40B4-BE49-F238E27FC236}">
                <a16:creationId xmlns:a16="http://schemas.microsoft.com/office/drawing/2014/main" id="{8D927494-4F19-9049-A727-B0050CDD31DB}"/>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21" name="Slide Number Placeholder 4">
            <a:extLst>
              <a:ext uri="{FF2B5EF4-FFF2-40B4-BE49-F238E27FC236}">
                <a16:creationId xmlns:a16="http://schemas.microsoft.com/office/drawing/2014/main" id="{E02660AB-9E1A-0C4E-A78A-A963E6912AA1}"/>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2" name="Title 1">
            <a:extLst>
              <a:ext uri="{FF2B5EF4-FFF2-40B4-BE49-F238E27FC236}">
                <a16:creationId xmlns:a16="http://schemas.microsoft.com/office/drawing/2014/main" id="{B9F88C71-3EE3-0149-9674-D3B70D3552D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5" name="Rectangle 24">
            <a:extLst>
              <a:ext uri="{FF2B5EF4-FFF2-40B4-BE49-F238E27FC236}">
                <a16:creationId xmlns:a16="http://schemas.microsoft.com/office/drawing/2014/main" id="{19111A6A-7458-4142-BE58-15BFE46D5A81}"/>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TextBox 25">
            <a:extLst>
              <a:ext uri="{FF2B5EF4-FFF2-40B4-BE49-F238E27FC236}">
                <a16:creationId xmlns:a16="http://schemas.microsoft.com/office/drawing/2014/main" id="{906218F0-B042-9546-A08C-75350DF26617}"/>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7" name="Text Placeholder 13">
            <a:extLst>
              <a:ext uri="{FF2B5EF4-FFF2-40B4-BE49-F238E27FC236}">
                <a16:creationId xmlns:a16="http://schemas.microsoft.com/office/drawing/2014/main" id="{E9E149AF-4607-E04E-8F05-A58F554262A5}"/>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8" name="Picture Placeholder 18">
            <a:extLst>
              <a:ext uri="{FF2B5EF4-FFF2-40B4-BE49-F238E27FC236}">
                <a16:creationId xmlns:a16="http://schemas.microsoft.com/office/drawing/2014/main" id="{5E158BBF-29C7-0C43-9022-9D3EE10E4FF3}"/>
              </a:ext>
            </a:extLst>
          </p:cNvPr>
          <p:cNvSpPr>
            <a:spLocks noGrp="1"/>
          </p:cNvSpPr>
          <p:nvPr>
            <p:ph type="pic" sz="quarter" idx="11"/>
          </p:nvPr>
        </p:nvSpPr>
        <p:spPr>
          <a:xfrm>
            <a:off x="6384032" y="381419"/>
            <a:ext cx="4968552" cy="5632056"/>
          </a:xfrm>
        </p:spPr>
        <p:txBody>
          <a:bodyPr/>
          <a:lstStyle/>
          <a:p>
            <a:endParaRPr lang="en-US"/>
          </a:p>
        </p:txBody>
      </p:sp>
      <p:pic>
        <p:nvPicPr>
          <p:cNvPr id="29" name="Picture 28">
            <a:extLst>
              <a:ext uri="{FF2B5EF4-FFF2-40B4-BE49-F238E27FC236}">
                <a16:creationId xmlns:a16="http://schemas.microsoft.com/office/drawing/2014/main" id="{01BFB999-54C8-4E47-AB76-708ED583C3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28471248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yle 1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651868-DD1E-C54D-B22E-6C5BA050D6FB}"/>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FE8C181F-EA53-6B42-BBE6-96512EC9D15A}"/>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6B0D50B9-0CDF-8A46-82BD-710D323A479B}"/>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A0B9AA42-23AB-044C-BA50-AF8BFC0A9BDC}"/>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Rectangle 22">
            <a:extLst>
              <a:ext uri="{FF2B5EF4-FFF2-40B4-BE49-F238E27FC236}">
                <a16:creationId xmlns:a16="http://schemas.microsoft.com/office/drawing/2014/main" id="{3AB73E0A-CABE-394C-927C-99D215CC8EFC}"/>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4" name="TextBox 23">
            <a:extLst>
              <a:ext uri="{FF2B5EF4-FFF2-40B4-BE49-F238E27FC236}">
                <a16:creationId xmlns:a16="http://schemas.microsoft.com/office/drawing/2014/main" id="{0449C917-4575-DE48-B9C7-A39F3B64F954}"/>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5" name="Text Placeholder 13">
            <a:extLst>
              <a:ext uri="{FF2B5EF4-FFF2-40B4-BE49-F238E27FC236}">
                <a16:creationId xmlns:a16="http://schemas.microsoft.com/office/drawing/2014/main" id="{7AF210FB-C529-174A-9101-4F28EB299D8B}"/>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6" name="Picture Placeholder 18">
            <a:extLst>
              <a:ext uri="{FF2B5EF4-FFF2-40B4-BE49-F238E27FC236}">
                <a16:creationId xmlns:a16="http://schemas.microsoft.com/office/drawing/2014/main" id="{C66049F0-69D8-E743-A3C0-BCCF29B94F80}"/>
              </a:ext>
            </a:extLst>
          </p:cNvPr>
          <p:cNvSpPr>
            <a:spLocks noGrp="1"/>
          </p:cNvSpPr>
          <p:nvPr>
            <p:ph type="pic" sz="quarter" idx="11"/>
          </p:nvPr>
        </p:nvSpPr>
        <p:spPr>
          <a:xfrm>
            <a:off x="6384032" y="381419"/>
            <a:ext cx="4968552" cy="5632056"/>
          </a:xfrm>
        </p:spPr>
        <p:txBody>
          <a:bodyPr/>
          <a:lstStyle/>
          <a:p>
            <a:endParaRPr lang="en-US"/>
          </a:p>
        </p:txBody>
      </p:sp>
      <p:pic>
        <p:nvPicPr>
          <p:cNvPr id="27" name="Picture 26">
            <a:extLst>
              <a:ext uri="{FF2B5EF4-FFF2-40B4-BE49-F238E27FC236}">
                <a16:creationId xmlns:a16="http://schemas.microsoft.com/office/drawing/2014/main" id="{00B42AF0-2183-9346-9E2D-47508A8BE6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13116455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yle 1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E72CCFC-19D9-3B4F-82F0-D3E5AED07B64}"/>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3FA9A0B3-DE5B-D74B-9D35-B2D524036493}"/>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E7FAE216-CA9D-5042-9126-833FB817FC0F}"/>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1FDD999C-19B4-0545-9345-C7A543C0A70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Rectangle 22">
            <a:extLst>
              <a:ext uri="{FF2B5EF4-FFF2-40B4-BE49-F238E27FC236}">
                <a16:creationId xmlns:a16="http://schemas.microsoft.com/office/drawing/2014/main" id="{EF76F7B8-6AAB-C74D-8F71-235309538CC5}"/>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4" name="TextBox 23">
            <a:extLst>
              <a:ext uri="{FF2B5EF4-FFF2-40B4-BE49-F238E27FC236}">
                <a16:creationId xmlns:a16="http://schemas.microsoft.com/office/drawing/2014/main" id="{F10C7DBB-AD74-1748-9B3E-1B3FBBEB7456}"/>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5" name="Text Placeholder 13">
            <a:extLst>
              <a:ext uri="{FF2B5EF4-FFF2-40B4-BE49-F238E27FC236}">
                <a16:creationId xmlns:a16="http://schemas.microsoft.com/office/drawing/2014/main" id="{FC00958F-DA7D-D142-88C6-5F1D13F0C8C3}"/>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6" name="Picture Placeholder 18">
            <a:extLst>
              <a:ext uri="{FF2B5EF4-FFF2-40B4-BE49-F238E27FC236}">
                <a16:creationId xmlns:a16="http://schemas.microsoft.com/office/drawing/2014/main" id="{914EA956-DE14-404E-BA1C-029D9F70D0D5}"/>
              </a:ext>
            </a:extLst>
          </p:cNvPr>
          <p:cNvSpPr>
            <a:spLocks noGrp="1"/>
          </p:cNvSpPr>
          <p:nvPr>
            <p:ph type="pic" sz="quarter" idx="11"/>
          </p:nvPr>
        </p:nvSpPr>
        <p:spPr>
          <a:xfrm>
            <a:off x="6384032" y="381419"/>
            <a:ext cx="4968552" cy="5632056"/>
          </a:xfrm>
        </p:spPr>
        <p:txBody>
          <a:bodyPr/>
          <a:lstStyle/>
          <a:p>
            <a:endParaRPr lang="en-US"/>
          </a:p>
        </p:txBody>
      </p:sp>
      <p:pic>
        <p:nvPicPr>
          <p:cNvPr id="27" name="Picture 26">
            <a:extLst>
              <a:ext uri="{FF2B5EF4-FFF2-40B4-BE49-F238E27FC236}">
                <a16:creationId xmlns:a16="http://schemas.microsoft.com/office/drawing/2014/main" id="{AE59484B-0786-0548-855D-02219F5A2A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4764819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yle 1 - Artificial Intelligence">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18B66F3-E41F-E145-AC48-4BC8E1D2EC8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94C45B6A-4AAB-8D44-8DCE-AC3F33A7F2B1}"/>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93C3BD6B-9F3B-4F4B-A172-BE09D07B267E}"/>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B69C77D1-2FFE-CB4D-A4D4-5E6FBB1D5389}"/>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Text Placeholder 13">
            <a:extLst>
              <a:ext uri="{FF2B5EF4-FFF2-40B4-BE49-F238E27FC236}">
                <a16:creationId xmlns:a16="http://schemas.microsoft.com/office/drawing/2014/main" id="{5929D248-6042-794A-A481-E156C23F1365}"/>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1" name="Picture Placeholder 18">
            <a:extLst>
              <a:ext uri="{FF2B5EF4-FFF2-40B4-BE49-F238E27FC236}">
                <a16:creationId xmlns:a16="http://schemas.microsoft.com/office/drawing/2014/main" id="{1FC8B77A-696F-EE4F-AB0D-98FEEA7D8234}"/>
              </a:ext>
            </a:extLst>
          </p:cNvPr>
          <p:cNvSpPr>
            <a:spLocks noGrp="1"/>
          </p:cNvSpPr>
          <p:nvPr>
            <p:ph type="pic" sz="quarter" idx="11"/>
          </p:nvPr>
        </p:nvSpPr>
        <p:spPr>
          <a:xfrm>
            <a:off x="6384032" y="381419"/>
            <a:ext cx="4968552" cy="5632056"/>
          </a:xfrm>
        </p:spPr>
        <p:txBody>
          <a:bodyPr/>
          <a:lstStyle/>
          <a:p>
            <a:endParaRPr lang="en-US"/>
          </a:p>
        </p:txBody>
      </p:sp>
      <p:sp>
        <p:nvSpPr>
          <p:cNvPr id="22" name="Rectangle 21">
            <a:extLst>
              <a:ext uri="{FF2B5EF4-FFF2-40B4-BE49-F238E27FC236}">
                <a16:creationId xmlns:a16="http://schemas.microsoft.com/office/drawing/2014/main" id="{B390178E-4506-2F41-920F-9ED6270441AD}"/>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BE27E823-F72A-1F43-894F-74EC2E3BB80E}"/>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8F474011-F88A-3A42-A940-04A400D026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41347876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yle 2 - Image Left / Text Right">
    <p:bg>
      <p:bgRef idx="1001">
        <a:schemeClr val="bg2"/>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903A3C-347A-C348-9E90-1B91BD9E235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1" name="Picture 10">
            <a:extLst>
              <a:ext uri="{FF2B5EF4-FFF2-40B4-BE49-F238E27FC236}">
                <a16:creationId xmlns:a16="http://schemas.microsoft.com/office/drawing/2014/main" id="{424C13FD-8B0D-3941-9B07-89FB6FCE043B}"/>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6" name="Slide Number Placeholder 4">
            <a:extLst>
              <a:ext uri="{FF2B5EF4-FFF2-40B4-BE49-F238E27FC236}">
                <a16:creationId xmlns:a16="http://schemas.microsoft.com/office/drawing/2014/main" id="{AB4B96E4-79EB-D349-921A-558F08B602CE}"/>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3" name="Title 1">
            <a:extLst>
              <a:ext uri="{FF2B5EF4-FFF2-40B4-BE49-F238E27FC236}">
                <a16:creationId xmlns:a16="http://schemas.microsoft.com/office/drawing/2014/main" id="{DA33A383-C1ED-3447-A6B8-FBDDD6B0265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38" name="Text Placeholder 13">
            <a:extLst>
              <a:ext uri="{FF2B5EF4-FFF2-40B4-BE49-F238E27FC236}">
                <a16:creationId xmlns:a16="http://schemas.microsoft.com/office/drawing/2014/main" id="{36B6E0D6-2EA8-EA4E-84DA-D67B7DE8B6D7}"/>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39" name="Picture Placeholder 18">
            <a:extLst>
              <a:ext uri="{FF2B5EF4-FFF2-40B4-BE49-F238E27FC236}">
                <a16:creationId xmlns:a16="http://schemas.microsoft.com/office/drawing/2014/main" id="{8A668FA9-1D56-0D4A-B3D6-6F44B35DE359}"/>
              </a:ext>
            </a:extLst>
          </p:cNvPr>
          <p:cNvSpPr>
            <a:spLocks noGrp="1"/>
          </p:cNvSpPr>
          <p:nvPr>
            <p:ph type="pic" sz="quarter" idx="11"/>
          </p:nvPr>
        </p:nvSpPr>
        <p:spPr>
          <a:xfrm>
            <a:off x="839416" y="1107851"/>
            <a:ext cx="4968552" cy="4899888"/>
          </a:xfrm>
        </p:spPr>
        <p:txBody>
          <a:bodyPr/>
          <a:lstStyle/>
          <a:p>
            <a:endParaRPr lang="en-US"/>
          </a:p>
        </p:txBody>
      </p:sp>
    </p:spTree>
    <p:extLst>
      <p:ext uri="{BB962C8B-B14F-4D97-AF65-F5344CB8AC3E}">
        <p14:creationId xmlns:p14="http://schemas.microsoft.com/office/powerpoint/2010/main" val="6414799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yle 2 - Applied Cyber Security">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5AD9366-97DF-3644-A8B3-C0552D5A11A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2217A3CF-907D-2441-B8AF-ECA16DD5C8F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D6C4F54B-9001-F44C-8D92-9B8A153A7094}"/>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2" name="Title 1">
            <a:extLst>
              <a:ext uri="{FF2B5EF4-FFF2-40B4-BE49-F238E27FC236}">
                <a16:creationId xmlns:a16="http://schemas.microsoft.com/office/drawing/2014/main" id="{96A27C04-3473-6A42-850F-F239AE9598FD}"/>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5" name="Rectangle 24">
            <a:extLst>
              <a:ext uri="{FF2B5EF4-FFF2-40B4-BE49-F238E27FC236}">
                <a16:creationId xmlns:a16="http://schemas.microsoft.com/office/drawing/2014/main" id="{A6D2180A-8416-9540-A61B-4C112C503ABD}"/>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TextBox 25">
            <a:extLst>
              <a:ext uri="{FF2B5EF4-FFF2-40B4-BE49-F238E27FC236}">
                <a16:creationId xmlns:a16="http://schemas.microsoft.com/office/drawing/2014/main" id="{91E276F6-D209-824E-9D9A-ED4E5427B70A}"/>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7" name="Text Placeholder 13">
            <a:extLst>
              <a:ext uri="{FF2B5EF4-FFF2-40B4-BE49-F238E27FC236}">
                <a16:creationId xmlns:a16="http://schemas.microsoft.com/office/drawing/2014/main" id="{8C82C29A-71C7-CF47-8B59-291BB1F84770}"/>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9" name="Picture Placeholder 18">
            <a:extLst>
              <a:ext uri="{FF2B5EF4-FFF2-40B4-BE49-F238E27FC236}">
                <a16:creationId xmlns:a16="http://schemas.microsoft.com/office/drawing/2014/main" id="{60B2D480-5987-A54A-B714-12E78C0BED7E}"/>
              </a:ext>
            </a:extLst>
          </p:cNvPr>
          <p:cNvSpPr>
            <a:spLocks noGrp="1"/>
          </p:cNvSpPr>
          <p:nvPr>
            <p:ph type="pic" sz="quarter" idx="11"/>
          </p:nvPr>
        </p:nvSpPr>
        <p:spPr>
          <a:xfrm>
            <a:off x="839416" y="1107851"/>
            <a:ext cx="4968552" cy="4899888"/>
          </a:xfrm>
        </p:spPr>
        <p:txBody>
          <a:bodyPr/>
          <a:lstStyle/>
          <a:p>
            <a:endParaRPr lang="en-US"/>
          </a:p>
        </p:txBody>
      </p:sp>
      <p:pic>
        <p:nvPicPr>
          <p:cNvPr id="12" name="Picture 28">
            <a:extLst>
              <a:ext uri="{FF2B5EF4-FFF2-40B4-BE49-F238E27FC236}">
                <a16:creationId xmlns:a16="http://schemas.microsoft.com/office/drawing/2014/main" id="{490223BD-296D-F24F-8653-4647DB0A7C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40332554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yle 2 - Electronics ">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35349D-DBF3-F342-8918-31E75B84F5C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2C985CF1-3589-E042-9EF6-759C492334C2}"/>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F8B09501-0BF1-1846-9929-9736F2E544D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2" name="Title 1">
            <a:extLst>
              <a:ext uri="{FF2B5EF4-FFF2-40B4-BE49-F238E27FC236}">
                <a16:creationId xmlns:a16="http://schemas.microsoft.com/office/drawing/2014/main" id="{678F8FB3-824C-7440-A05A-E555D009F17A}"/>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5" name="Rectangle 24">
            <a:extLst>
              <a:ext uri="{FF2B5EF4-FFF2-40B4-BE49-F238E27FC236}">
                <a16:creationId xmlns:a16="http://schemas.microsoft.com/office/drawing/2014/main" id="{7C863FBF-BB91-F24B-AFF6-7EFE28F65D3D}"/>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TextBox 25">
            <a:extLst>
              <a:ext uri="{FF2B5EF4-FFF2-40B4-BE49-F238E27FC236}">
                <a16:creationId xmlns:a16="http://schemas.microsoft.com/office/drawing/2014/main" id="{E002EDE5-2D96-3345-BC72-8AD21B4077B9}"/>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7" name="Text Placeholder 13">
            <a:extLst>
              <a:ext uri="{FF2B5EF4-FFF2-40B4-BE49-F238E27FC236}">
                <a16:creationId xmlns:a16="http://schemas.microsoft.com/office/drawing/2014/main" id="{D9B4727E-EBFA-6949-9EAF-D9DA9335088B}"/>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9" name="Picture Placeholder 18">
            <a:extLst>
              <a:ext uri="{FF2B5EF4-FFF2-40B4-BE49-F238E27FC236}">
                <a16:creationId xmlns:a16="http://schemas.microsoft.com/office/drawing/2014/main" id="{87E2510E-83C8-5347-AD4D-E9A8902DD00A}"/>
              </a:ext>
            </a:extLst>
          </p:cNvPr>
          <p:cNvSpPr>
            <a:spLocks noGrp="1"/>
          </p:cNvSpPr>
          <p:nvPr>
            <p:ph type="pic" sz="quarter" idx="11"/>
          </p:nvPr>
        </p:nvSpPr>
        <p:spPr>
          <a:xfrm>
            <a:off x="839416" y="1107851"/>
            <a:ext cx="4968552" cy="4899888"/>
          </a:xfrm>
        </p:spPr>
        <p:txBody>
          <a:bodyPr/>
          <a:lstStyle/>
          <a:p>
            <a:endParaRPr lang="en-US"/>
          </a:p>
        </p:txBody>
      </p:sp>
      <p:pic>
        <p:nvPicPr>
          <p:cNvPr id="12" name="Picture 26">
            <a:extLst>
              <a:ext uri="{FF2B5EF4-FFF2-40B4-BE49-F238E27FC236}">
                <a16:creationId xmlns:a16="http://schemas.microsoft.com/office/drawing/2014/main" id="{E08E0B46-8641-0844-83CA-9D44BD0DD64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27932307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yle 2 - Software Development">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F5CDBA-C568-2A43-ACE9-521EDC07E648}"/>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B930B862-7812-7C4F-A888-A6C6D1805E03}"/>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EDE4F5EE-6999-E146-9A1A-5DC64D432E0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5C420A98-16E3-C34B-9937-CD9EE1A95036}"/>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BE9A1FEF-55E1-BE4C-AC1F-BA66B76F419B}"/>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C4BEFD86-B337-0542-9045-607A33BA4CBC}"/>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37E7927D-4E93-6643-9B52-8B5BAF64F389}"/>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6" name="Picture Placeholder 18">
            <a:extLst>
              <a:ext uri="{FF2B5EF4-FFF2-40B4-BE49-F238E27FC236}">
                <a16:creationId xmlns:a16="http://schemas.microsoft.com/office/drawing/2014/main" id="{129B7C73-9887-CF48-8D82-D8D695B84204}"/>
              </a:ext>
            </a:extLst>
          </p:cNvPr>
          <p:cNvSpPr>
            <a:spLocks noGrp="1"/>
          </p:cNvSpPr>
          <p:nvPr>
            <p:ph type="pic" sz="quarter" idx="11"/>
          </p:nvPr>
        </p:nvSpPr>
        <p:spPr>
          <a:xfrm>
            <a:off x="839416" y="1107851"/>
            <a:ext cx="4968552" cy="4899888"/>
          </a:xfrm>
        </p:spPr>
        <p:txBody>
          <a:bodyPr/>
          <a:lstStyle/>
          <a:p>
            <a:endParaRPr lang="en-US"/>
          </a:p>
        </p:txBody>
      </p:sp>
      <p:pic>
        <p:nvPicPr>
          <p:cNvPr id="11" name="Picture 26">
            <a:extLst>
              <a:ext uri="{FF2B5EF4-FFF2-40B4-BE49-F238E27FC236}">
                <a16:creationId xmlns:a16="http://schemas.microsoft.com/office/drawing/2014/main" id="{94C69A19-F1BB-4446-A638-6E71B5EB71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3500181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yle 2 - Artificial Intelligence">
    <p:bg>
      <p:bgRef idx="1001">
        <a:schemeClr val="bg2"/>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BE68FA7-4BC8-3C4B-B830-E8195193BDC5}"/>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5EB8A616-E6C6-674E-A683-E86F64082638}"/>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C93553FD-5CA6-BA45-9E07-BBD09ACF2A8B}"/>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2BD02B94-8554-EF4D-BF13-04EEC0851FFD}"/>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Text Placeholder 13">
            <a:extLst>
              <a:ext uri="{FF2B5EF4-FFF2-40B4-BE49-F238E27FC236}">
                <a16:creationId xmlns:a16="http://schemas.microsoft.com/office/drawing/2014/main" id="{3638FA17-2E95-9B48-AE72-E34E97BD556F}"/>
              </a:ext>
            </a:extLst>
          </p:cNvPr>
          <p:cNvSpPr>
            <a:spLocks noGrp="1"/>
          </p:cNvSpPr>
          <p:nvPr>
            <p:ph type="body" sz="quarter" idx="10" hasCustomPrompt="1"/>
          </p:nvPr>
        </p:nvSpPr>
        <p:spPr>
          <a:xfrm>
            <a:off x="6388396" y="381419"/>
            <a:ext cx="4969768" cy="5632056"/>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2" name="Rectangle 21">
            <a:extLst>
              <a:ext uri="{FF2B5EF4-FFF2-40B4-BE49-F238E27FC236}">
                <a16:creationId xmlns:a16="http://schemas.microsoft.com/office/drawing/2014/main" id="{4E91E69F-A0FA-164A-8F99-1D729DDE9617}"/>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66D964F4-A6AA-7F4A-BDFB-5F27998AB7A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28" name="Picture Placeholder 18">
            <a:extLst>
              <a:ext uri="{FF2B5EF4-FFF2-40B4-BE49-F238E27FC236}">
                <a16:creationId xmlns:a16="http://schemas.microsoft.com/office/drawing/2014/main" id="{595962E7-C0A7-954B-8CDA-9D616C9BFC63}"/>
              </a:ext>
            </a:extLst>
          </p:cNvPr>
          <p:cNvSpPr>
            <a:spLocks noGrp="1"/>
          </p:cNvSpPr>
          <p:nvPr>
            <p:ph type="pic" sz="quarter" idx="11"/>
          </p:nvPr>
        </p:nvSpPr>
        <p:spPr>
          <a:xfrm>
            <a:off x="839416" y="1107851"/>
            <a:ext cx="4968552" cy="4899888"/>
          </a:xfrm>
        </p:spPr>
        <p:txBody>
          <a:bodyPr/>
          <a:lstStyle/>
          <a:p>
            <a:endParaRPr lang="en-US"/>
          </a:p>
        </p:txBody>
      </p:sp>
      <p:pic>
        <p:nvPicPr>
          <p:cNvPr id="11" name="Picture 27">
            <a:extLst>
              <a:ext uri="{FF2B5EF4-FFF2-40B4-BE49-F238E27FC236}">
                <a16:creationId xmlns:a16="http://schemas.microsoft.com/office/drawing/2014/main" id="{F278068A-820D-AC4A-8CEB-2281C20C98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8640207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yle 3 - Large Text Box">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E6A490C-9652-8546-9945-AE0F959A4692}"/>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9050B27D-A50A-EF4F-9DDC-27BF610E4C5B}"/>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A7C389F5-8B7F-BA49-8057-E600573EC309}"/>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3" name="Title 1">
            <a:extLst>
              <a:ext uri="{FF2B5EF4-FFF2-40B4-BE49-F238E27FC236}">
                <a16:creationId xmlns:a16="http://schemas.microsoft.com/office/drawing/2014/main" id="{B92A2B9C-E0FC-594F-A120-24372B4675D5}"/>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4" name="Text Placeholder 13">
            <a:extLst>
              <a:ext uri="{FF2B5EF4-FFF2-40B4-BE49-F238E27FC236}">
                <a16:creationId xmlns:a16="http://schemas.microsoft.com/office/drawing/2014/main" id="{3EC21F77-4957-9348-8D69-41C656769B38}"/>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Tree>
    <p:extLst>
      <p:ext uri="{BB962C8B-B14F-4D97-AF65-F5344CB8AC3E}">
        <p14:creationId xmlns:p14="http://schemas.microsoft.com/office/powerpoint/2010/main" val="8899460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 Applied Cyber Security">
    <p:bg>
      <p:bgPr>
        <a:solidFill>
          <a:schemeClr val="accent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98111C-9A9D-874F-B913-835AC8922020}"/>
              </a:ext>
            </a:extLst>
          </p:cNvPr>
          <p:cNvSpPr/>
          <p:nvPr userDrawn="1"/>
        </p:nvSpPr>
        <p:spPr>
          <a:xfrm>
            <a:off x="0" y="6032501"/>
            <a:ext cx="12192000" cy="82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pic>
        <p:nvPicPr>
          <p:cNvPr id="12" name="Picture 11">
            <a:extLst>
              <a:ext uri="{FF2B5EF4-FFF2-40B4-BE49-F238E27FC236}">
                <a16:creationId xmlns:a16="http://schemas.microsoft.com/office/drawing/2014/main" id="{844E0007-4476-764F-B18A-C326ACE6B7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52069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yle 3 -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516E2D3-6BF1-7F4B-B732-E52384B1DDB2}"/>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22BBF735-7C62-5445-A7A6-C871BC16A89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E6014714-08BC-DE43-8815-67882D1F80B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9284C07-05DE-C648-BE84-8FD0D1D3E9B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ABD30497-CBF7-3444-9749-FD14A90BBE06}"/>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8F190E81-9AFD-6541-9A6A-876EE8809F2D}"/>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A87FD12C-1AD8-7547-9FCD-9981068C5C1F}"/>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8">
            <a:extLst>
              <a:ext uri="{FF2B5EF4-FFF2-40B4-BE49-F238E27FC236}">
                <a16:creationId xmlns:a16="http://schemas.microsoft.com/office/drawing/2014/main" id="{B7E430F4-6F11-7848-8BCB-C8EB14F6F4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3785464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yle 3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FCFB1C2-E5FC-AC4D-AA2C-63A65ACF3F68}"/>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E2DF828F-C453-CB41-A141-E723BA7F8833}"/>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320ACDF7-547A-CD44-AFA9-17FF81EA3496}"/>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4AD4FD1-4AC4-FD4E-97E9-C678D1B65E30}"/>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C9B77D84-7E13-5F46-8699-2ADAB8404230}"/>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E41A7FFC-892F-C64A-88E7-FC95F8A3A1E9}"/>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EFBDE67A-0263-9B43-98F9-4989B007C68D}"/>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6">
            <a:extLst>
              <a:ext uri="{FF2B5EF4-FFF2-40B4-BE49-F238E27FC236}">
                <a16:creationId xmlns:a16="http://schemas.microsoft.com/office/drawing/2014/main" id="{9F39DE7A-6155-764C-878C-1556900984F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6141221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yle 3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CF5169AF-982B-194D-98C7-63E5F0434D16}"/>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6E94B90C-58BF-C742-AE53-38DA3EFAE145}"/>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46B3B274-1401-554B-AD9D-F926E342821B}"/>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0" name="Picture 26">
            <a:extLst>
              <a:ext uri="{FF2B5EF4-FFF2-40B4-BE49-F238E27FC236}">
                <a16:creationId xmlns:a16="http://schemas.microsoft.com/office/drawing/2014/main" id="{DE134EC0-85F8-144F-9FA5-06D6D2D791A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1266912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yle 3 - Artificial Intelligence">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598C28-0EEC-6B4F-B082-27F79C9CED9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00A9D70-A700-9A46-A3BD-59DF4A12EAA4}"/>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7FE069C0-F722-F545-B7FD-6E83D8BAFAA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6AE12D5A-1CAF-154D-8428-84D16250D17F}"/>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Text Placeholder 13">
            <a:extLst>
              <a:ext uri="{FF2B5EF4-FFF2-40B4-BE49-F238E27FC236}">
                <a16:creationId xmlns:a16="http://schemas.microsoft.com/office/drawing/2014/main" id="{44AC8BD2-694A-874B-B19D-A94C7E8785DC}"/>
              </a:ext>
            </a:extLst>
          </p:cNvPr>
          <p:cNvSpPr>
            <a:spLocks noGrp="1"/>
          </p:cNvSpPr>
          <p:nvPr>
            <p:ph type="body" sz="quarter" idx="10" hasCustomPrompt="1"/>
          </p:nvPr>
        </p:nvSpPr>
        <p:spPr>
          <a:xfrm>
            <a:off x="838201" y="1107853"/>
            <a:ext cx="10517372"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2" name="Rectangle 21">
            <a:extLst>
              <a:ext uri="{FF2B5EF4-FFF2-40B4-BE49-F238E27FC236}">
                <a16:creationId xmlns:a16="http://schemas.microsoft.com/office/drawing/2014/main" id="{567E7EEA-138D-AF4B-88D3-B828601A6156}"/>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7946B90C-E471-4E4E-B940-F0D466BE203D}"/>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pic>
        <p:nvPicPr>
          <p:cNvPr id="10" name="Picture 27">
            <a:extLst>
              <a:ext uri="{FF2B5EF4-FFF2-40B4-BE49-F238E27FC236}">
                <a16:creationId xmlns:a16="http://schemas.microsoft.com/office/drawing/2014/main" id="{BAD1B010-875C-1E4E-8DC3-785C05A645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6532226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yle 4 - Large Video">
    <p:bg>
      <p:bgRef idx="1001">
        <a:schemeClr val="bg2"/>
      </p:bgRef>
    </p:bg>
    <p:spTree>
      <p:nvGrpSpPr>
        <p:cNvPr id="1" name=""/>
        <p:cNvGrpSpPr/>
        <p:nvPr/>
      </p:nvGrpSpPr>
      <p:grpSpPr>
        <a:xfrm>
          <a:off x="0" y="0"/>
          <a:ext cx="0" cy="0"/>
          <a:chOff x="0" y="0"/>
          <a:chExt cx="0" cy="0"/>
        </a:xfrm>
      </p:grpSpPr>
      <p:sp>
        <p:nvSpPr>
          <p:cNvPr id="10" name="Media Placeholder 2">
            <a:extLst>
              <a:ext uri="{FF2B5EF4-FFF2-40B4-BE49-F238E27FC236}">
                <a16:creationId xmlns:a16="http://schemas.microsoft.com/office/drawing/2014/main" id="{67FB7D94-160F-5546-8678-92B87AAADF8A}"/>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sp>
        <p:nvSpPr>
          <p:cNvPr id="8" name="Rectangle 7">
            <a:extLst>
              <a:ext uri="{FF2B5EF4-FFF2-40B4-BE49-F238E27FC236}">
                <a16:creationId xmlns:a16="http://schemas.microsoft.com/office/drawing/2014/main" id="{671F266D-D992-3441-ABCF-765DFBC9B550}"/>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9" name="Picture 8">
            <a:extLst>
              <a:ext uri="{FF2B5EF4-FFF2-40B4-BE49-F238E27FC236}">
                <a16:creationId xmlns:a16="http://schemas.microsoft.com/office/drawing/2014/main" id="{41089081-C5EE-B245-94B7-3C088A4D2879}"/>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3" name="Slide Number Placeholder 4">
            <a:extLst>
              <a:ext uri="{FF2B5EF4-FFF2-40B4-BE49-F238E27FC236}">
                <a16:creationId xmlns:a16="http://schemas.microsoft.com/office/drawing/2014/main" id="{98152E68-2D01-5E45-BD46-34AC23792A8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Tree>
    <p:extLst>
      <p:ext uri="{BB962C8B-B14F-4D97-AF65-F5344CB8AC3E}">
        <p14:creationId xmlns:p14="http://schemas.microsoft.com/office/powerpoint/2010/main" val="36883025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yle 4 - Applied Cyber Security">
    <p:bg>
      <p:bgRef idx="1001">
        <a:schemeClr val="bg2"/>
      </p:bgRef>
    </p:bg>
    <p:spTree>
      <p:nvGrpSpPr>
        <p:cNvPr id="1" name=""/>
        <p:cNvGrpSpPr/>
        <p:nvPr/>
      </p:nvGrpSpPr>
      <p:grpSpPr>
        <a:xfrm>
          <a:off x="0" y="0"/>
          <a:ext cx="0" cy="0"/>
          <a:chOff x="0" y="0"/>
          <a:chExt cx="0" cy="0"/>
        </a:xfrm>
      </p:grpSpPr>
      <p:sp>
        <p:nvSpPr>
          <p:cNvPr id="10" name="Media Placeholder 2">
            <a:extLst>
              <a:ext uri="{FF2B5EF4-FFF2-40B4-BE49-F238E27FC236}">
                <a16:creationId xmlns:a16="http://schemas.microsoft.com/office/drawing/2014/main" id="{67FB7D94-160F-5546-8678-92B87AAADF8A}"/>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sp>
        <p:nvSpPr>
          <p:cNvPr id="13" name="Rectangle 12">
            <a:extLst>
              <a:ext uri="{FF2B5EF4-FFF2-40B4-BE49-F238E27FC236}">
                <a16:creationId xmlns:a16="http://schemas.microsoft.com/office/drawing/2014/main" id="{E5588388-8E17-AC48-B535-A887A8CDD8AC}"/>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8B05265-4BCD-B145-AF50-EAEF0E6DE348}"/>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4B2E6269-A86F-B949-9D7E-7423C5F1C150}"/>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6" name="Rectangle 15">
            <a:extLst>
              <a:ext uri="{FF2B5EF4-FFF2-40B4-BE49-F238E27FC236}">
                <a16:creationId xmlns:a16="http://schemas.microsoft.com/office/drawing/2014/main" id="{4CBA36E4-8945-8C4C-959C-F6AB2DB27E71}"/>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57C189E4-9CEB-B945-9CBB-B1ECA6E80251}"/>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pic>
        <p:nvPicPr>
          <p:cNvPr id="11" name="Picture 28">
            <a:extLst>
              <a:ext uri="{FF2B5EF4-FFF2-40B4-BE49-F238E27FC236}">
                <a16:creationId xmlns:a16="http://schemas.microsoft.com/office/drawing/2014/main" id="{3504EB53-6838-774A-BC53-AD9DCA37594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27977693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yle 4 - Electronics ">
    <p:bg>
      <p:bgRef idx="1001">
        <a:schemeClr val="bg2"/>
      </p:bgRef>
    </p:bg>
    <p:spTree>
      <p:nvGrpSpPr>
        <p:cNvPr id="1" name=""/>
        <p:cNvGrpSpPr/>
        <p:nvPr/>
      </p:nvGrpSpPr>
      <p:grpSpPr>
        <a:xfrm>
          <a:off x="0" y="0"/>
          <a:ext cx="0" cy="0"/>
          <a:chOff x="0" y="0"/>
          <a:chExt cx="0" cy="0"/>
        </a:xfrm>
      </p:grpSpPr>
      <p:sp>
        <p:nvSpPr>
          <p:cNvPr id="10" name="Media Placeholder 2">
            <a:extLst>
              <a:ext uri="{FF2B5EF4-FFF2-40B4-BE49-F238E27FC236}">
                <a16:creationId xmlns:a16="http://schemas.microsoft.com/office/drawing/2014/main" id="{67FB7D94-160F-5546-8678-92B87AAADF8A}"/>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sp>
        <p:nvSpPr>
          <p:cNvPr id="13" name="Rectangle 12">
            <a:extLst>
              <a:ext uri="{FF2B5EF4-FFF2-40B4-BE49-F238E27FC236}">
                <a16:creationId xmlns:a16="http://schemas.microsoft.com/office/drawing/2014/main" id="{366AEB15-587A-694E-AC10-60660C962F86}"/>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3F3F42E3-CEEB-1443-B0D7-5D1E86201854}"/>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DA5306F7-D9A0-1645-8D17-440F1A0FD9A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6" name="Rectangle 15">
            <a:extLst>
              <a:ext uri="{FF2B5EF4-FFF2-40B4-BE49-F238E27FC236}">
                <a16:creationId xmlns:a16="http://schemas.microsoft.com/office/drawing/2014/main" id="{8990C9AC-F411-054C-A4D7-061BE7E3A617}"/>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6D5F13E7-5ECE-4944-ABB6-F0D32D60702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pic>
        <p:nvPicPr>
          <p:cNvPr id="11" name="Picture 26">
            <a:extLst>
              <a:ext uri="{FF2B5EF4-FFF2-40B4-BE49-F238E27FC236}">
                <a16:creationId xmlns:a16="http://schemas.microsoft.com/office/drawing/2014/main" id="{ED52EE5E-8337-6A49-982A-EDDE681B66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20633327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yle 4 - Software Development">
    <p:bg>
      <p:bgRef idx="1001">
        <a:schemeClr val="bg2"/>
      </p:bgRef>
    </p:bg>
    <p:spTree>
      <p:nvGrpSpPr>
        <p:cNvPr id="1" name=""/>
        <p:cNvGrpSpPr/>
        <p:nvPr/>
      </p:nvGrpSpPr>
      <p:grpSpPr>
        <a:xfrm>
          <a:off x="0" y="0"/>
          <a:ext cx="0" cy="0"/>
          <a:chOff x="0" y="0"/>
          <a:chExt cx="0" cy="0"/>
        </a:xfrm>
      </p:grpSpPr>
      <p:sp>
        <p:nvSpPr>
          <p:cNvPr id="10" name="Media Placeholder 2">
            <a:extLst>
              <a:ext uri="{FF2B5EF4-FFF2-40B4-BE49-F238E27FC236}">
                <a16:creationId xmlns:a16="http://schemas.microsoft.com/office/drawing/2014/main" id="{67FB7D94-160F-5546-8678-92B87AAADF8A}"/>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sp>
        <p:nvSpPr>
          <p:cNvPr id="13" name="Rectangle 12">
            <a:extLst>
              <a:ext uri="{FF2B5EF4-FFF2-40B4-BE49-F238E27FC236}">
                <a16:creationId xmlns:a16="http://schemas.microsoft.com/office/drawing/2014/main" id="{148CF9F3-B8E4-274D-8CC8-2C2EFEF89A26}"/>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E50F25FC-FAD9-7B44-9683-30393BA0FF36}"/>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44A18C4A-239E-6646-894D-E86F8FF55491}"/>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6" name="Rectangle 15">
            <a:extLst>
              <a:ext uri="{FF2B5EF4-FFF2-40B4-BE49-F238E27FC236}">
                <a16:creationId xmlns:a16="http://schemas.microsoft.com/office/drawing/2014/main" id="{3D72847E-7523-F644-86EF-91CE74188A46}"/>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52706D78-F89A-3E4F-BC2C-ED1DE2DF9F8A}"/>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pic>
        <p:nvPicPr>
          <p:cNvPr id="9" name="Picture 26">
            <a:extLst>
              <a:ext uri="{FF2B5EF4-FFF2-40B4-BE49-F238E27FC236}">
                <a16:creationId xmlns:a16="http://schemas.microsoft.com/office/drawing/2014/main" id="{5BB32931-9539-3B42-AE80-DC5487C8BE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414053849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yle 4 - Artificial Intelligence">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9E7CF64-9027-6A41-BEB4-7FCDFEEFAD6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7C53E9F-5D79-F743-B97F-3C69460F6D2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3F99380F-B168-1D4A-9B76-1A6B06ABD1F8}"/>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6" name="Rectangle 15">
            <a:extLst>
              <a:ext uri="{FF2B5EF4-FFF2-40B4-BE49-F238E27FC236}">
                <a16:creationId xmlns:a16="http://schemas.microsoft.com/office/drawing/2014/main" id="{1FE452CF-3717-8D4C-949F-2908E43EBB4B}"/>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TextBox 16">
            <a:extLst>
              <a:ext uri="{FF2B5EF4-FFF2-40B4-BE49-F238E27FC236}">
                <a16:creationId xmlns:a16="http://schemas.microsoft.com/office/drawing/2014/main" id="{299ECA93-E5E4-4246-8555-E9A3B66FCCDC}"/>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18" name="Media Placeholder 2">
            <a:extLst>
              <a:ext uri="{FF2B5EF4-FFF2-40B4-BE49-F238E27FC236}">
                <a16:creationId xmlns:a16="http://schemas.microsoft.com/office/drawing/2014/main" id="{545ECFBE-7059-B34E-9A1E-F2F7BBBE1F22}"/>
              </a:ext>
            </a:extLst>
          </p:cNvPr>
          <p:cNvSpPr>
            <a:spLocks noGrp="1"/>
          </p:cNvSpPr>
          <p:nvPr>
            <p:ph type="media" sz="quarter" idx="11" hasCustomPrompt="1"/>
          </p:nvPr>
        </p:nvSpPr>
        <p:spPr>
          <a:xfrm>
            <a:off x="0" y="1"/>
            <a:ext cx="12192000" cy="6032499"/>
          </a:xfrm>
        </p:spPr>
        <p:txBody>
          <a:bodyPr anchor="ctr" anchorCtr="1"/>
          <a:lstStyle>
            <a:lvl1pPr marL="0" indent="0">
              <a:buNone/>
              <a:defRPr b="1" i="0">
                <a:latin typeface="Arial" panose="020B0604020202020204" pitchFamily="34" charset="0"/>
                <a:cs typeface="Arial" panose="020B0604020202020204" pitchFamily="34" charset="0"/>
              </a:defRPr>
            </a:lvl1pPr>
          </a:lstStyle>
          <a:p>
            <a:r>
              <a:rPr lang="en-US" dirty="0"/>
              <a:t>Large Video Slide</a:t>
            </a:r>
          </a:p>
        </p:txBody>
      </p:sp>
      <p:pic>
        <p:nvPicPr>
          <p:cNvPr id="9" name="Picture 27">
            <a:extLst>
              <a:ext uri="{FF2B5EF4-FFF2-40B4-BE49-F238E27FC236}">
                <a16:creationId xmlns:a16="http://schemas.microsoft.com/office/drawing/2014/main" id="{4546E82E-DAED-F648-A4B4-C66687E70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27137880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yle 5 - Left Text / Right Video">
    <p:bg>
      <p:bgRef idx="1001">
        <a:schemeClr val="bg2"/>
      </p:bgRef>
    </p:bg>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B74D8277-456C-BB4B-B005-EB6E5FD2BB05}"/>
              </a:ext>
            </a:extLst>
          </p:cNvPr>
          <p:cNvSpPr>
            <a:spLocks noGrp="1"/>
          </p:cNvSpPr>
          <p:nvPr>
            <p:ph type="media" sz="quarter" idx="11"/>
          </p:nvPr>
        </p:nvSpPr>
        <p:spPr>
          <a:xfrm>
            <a:off x="6378507" y="381419"/>
            <a:ext cx="4951412" cy="5620588"/>
          </a:xfrm>
        </p:spPr>
        <p:txBody>
          <a:bodyPr/>
          <a:lstStyle/>
          <a:p>
            <a:endParaRPr lang="en-US" dirty="0"/>
          </a:p>
        </p:txBody>
      </p:sp>
      <p:sp>
        <p:nvSpPr>
          <p:cNvPr id="12" name="Rectangle 11">
            <a:extLst>
              <a:ext uri="{FF2B5EF4-FFF2-40B4-BE49-F238E27FC236}">
                <a16:creationId xmlns:a16="http://schemas.microsoft.com/office/drawing/2014/main" id="{28D0901A-9993-1344-B16D-D0AFB981957A}"/>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3" name="Picture 12">
            <a:extLst>
              <a:ext uri="{FF2B5EF4-FFF2-40B4-BE49-F238E27FC236}">
                <a16:creationId xmlns:a16="http://schemas.microsoft.com/office/drawing/2014/main" id="{0299063A-B5FF-884F-A87B-64002D00B5A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4" name="Slide Number Placeholder 4">
            <a:extLst>
              <a:ext uri="{FF2B5EF4-FFF2-40B4-BE49-F238E27FC236}">
                <a16:creationId xmlns:a16="http://schemas.microsoft.com/office/drawing/2014/main" id="{6996F589-D99D-5944-86CA-B672E4F71AFA}"/>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2" name="Title 1">
            <a:extLst>
              <a:ext uri="{FF2B5EF4-FFF2-40B4-BE49-F238E27FC236}">
                <a16:creationId xmlns:a16="http://schemas.microsoft.com/office/drawing/2014/main" id="{C2E2A4F6-6AC5-2343-AA9D-DCA5C3633F7F}"/>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Text Placeholder 13">
            <a:extLst>
              <a:ext uri="{FF2B5EF4-FFF2-40B4-BE49-F238E27FC236}">
                <a16:creationId xmlns:a16="http://schemas.microsoft.com/office/drawing/2014/main" id="{B1C2D37E-2631-DD4A-94AA-82F69735EE29}"/>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Tree>
    <p:extLst>
      <p:ext uri="{BB962C8B-B14F-4D97-AF65-F5344CB8AC3E}">
        <p14:creationId xmlns:p14="http://schemas.microsoft.com/office/powerpoint/2010/main" val="28220930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 - Electronics ">
    <p:bg>
      <p:bgPr>
        <a:solidFill>
          <a:schemeClr val="accent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98111C-9A9D-874F-B913-835AC8922020}"/>
              </a:ext>
            </a:extLst>
          </p:cNvPr>
          <p:cNvSpPr/>
          <p:nvPr userDrawn="1"/>
        </p:nvSpPr>
        <p:spPr>
          <a:xfrm>
            <a:off x="0" y="6032501"/>
            <a:ext cx="12192000" cy="82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pic>
        <p:nvPicPr>
          <p:cNvPr id="8" name="Picture 7">
            <a:extLst>
              <a:ext uri="{FF2B5EF4-FFF2-40B4-BE49-F238E27FC236}">
                <a16:creationId xmlns:a16="http://schemas.microsoft.com/office/drawing/2014/main" id="{76B57229-EF1F-784C-8FA3-0F7D5D5B63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13833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yle 5 -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575E88-9FDE-9F4B-B4AC-E1471416C2DE}"/>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1C7A0BDD-91DC-7447-8C20-896CEF8784A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DEBDD71C-8188-7147-AE61-ACA49BCD2D68}"/>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Media Placeholder 2">
            <a:extLst>
              <a:ext uri="{FF2B5EF4-FFF2-40B4-BE49-F238E27FC236}">
                <a16:creationId xmlns:a16="http://schemas.microsoft.com/office/drawing/2014/main" id="{F3876EC4-0B32-424D-BDAC-FD73728A1737}"/>
              </a:ext>
            </a:extLst>
          </p:cNvPr>
          <p:cNvSpPr>
            <a:spLocks noGrp="1"/>
          </p:cNvSpPr>
          <p:nvPr>
            <p:ph type="media" sz="quarter" idx="11"/>
          </p:nvPr>
        </p:nvSpPr>
        <p:spPr>
          <a:xfrm>
            <a:off x="6378507" y="381419"/>
            <a:ext cx="4951412" cy="5620588"/>
          </a:xfrm>
        </p:spPr>
        <p:txBody>
          <a:bodyPr/>
          <a:lstStyle/>
          <a:p>
            <a:endParaRPr lang="en-US" dirty="0"/>
          </a:p>
        </p:txBody>
      </p:sp>
      <p:sp>
        <p:nvSpPr>
          <p:cNvPr id="21" name="Title 1">
            <a:extLst>
              <a:ext uri="{FF2B5EF4-FFF2-40B4-BE49-F238E27FC236}">
                <a16:creationId xmlns:a16="http://schemas.microsoft.com/office/drawing/2014/main" id="{F74228FA-8795-BA41-9C1B-A3312C0924A0}"/>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C03EE59D-0C50-E040-9493-E34A899717A5}"/>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AC6546D6-9DF1-5D48-AEBB-23A8535C51CE}"/>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E02D9508-B5D4-7641-9EBD-F3D2A0C18CBE}"/>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2" name="Picture 28">
            <a:extLst>
              <a:ext uri="{FF2B5EF4-FFF2-40B4-BE49-F238E27FC236}">
                <a16:creationId xmlns:a16="http://schemas.microsoft.com/office/drawing/2014/main" id="{7584FBB6-AA89-F34E-B6BA-A8BFA6CD90B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17195052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yle 5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99A11B-514E-3E45-AB85-6B3A9CA4A9F8}"/>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ED8727F3-427C-7940-9D2A-FD75789D975A}"/>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D420CFD1-C789-BF44-8346-8B05F2803A6B}"/>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Media Placeholder 2">
            <a:extLst>
              <a:ext uri="{FF2B5EF4-FFF2-40B4-BE49-F238E27FC236}">
                <a16:creationId xmlns:a16="http://schemas.microsoft.com/office/drawing/2014/main" id="{D025C983-0CE3-A84E-9C39-1E2B5F07B350}"/>
              </a:ext>
            </a:extLst>
          </p:cNvPr>
          <p:cNvSpPr>
            <a:spLocks noGrp="1"/>
          </p:cNvSpPr>
          <p:nvPr>
            <p:ph type="media" sz="quarter" idx="11"/>
          </p:nvPr>
        </p:nvSpPr>
        <p:spPr>
          <a:xfrm>
            <a:off x="6378507" y="381419"/>
            <a:ext cx="4951412" cy="5620588"/>
          </a:xfrm>
        </p:spPr>
        <p:txBody>
          <a:bodyPr/>
          <a:lstStyle/>
          <a:p>
            <a:endParaRPr lang="en-US" dirty="0"/>
          </a:p>
        </p:txBody>
      </p:sp>
      <p:sp>
        <p:nvSpPr>
          <p:cNvPr id="21" name="Title 1">
            <a:extLst>
              <a:ext uri="{FF2B5EF4-FFF2-40B4-BE49-F238E27FC236}">
                <a16:creationId xmlns:a16="http://schemas.microsoft.com/office/drawing/2014/main" id="{EBDDF748-60D6-DE46-A5CF-19FF8DF654F4}"/>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2" name="Rectangle 21">
            <a:extLst>
              <a:ext uri="{FF2B5EF4-FFF2-40B4-BE49-F238E27FC236}">
                <a16:creationId xmlns:a16="http://schemas.microsoft.com/office/drawing/2014/main" id="{4755F8C9-3AE1-1143-856F-630625790313}"/>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5D60E63C-2E6B-9D4C-BB46-00FC01E30C4C}"/>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1BEA6927-DBE6-AC4E-8AC4-3FB0DA57BBC0}"/>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2" name="Picture 26">
            <a:extLst>
              <a:ext uri="{FF2B5EF4-FFF2-40B4-BE49-F238E27FC236}">
                <a16:creationId xmlns:a16="http://schemas.microsoft.com/office/drawing/2014/main" id="{7EDBF865-5D41-304D-8182-CA40A031C4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18460650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yle 5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17D961-37E6-774B-A024-542D342E4C9F}"/>
              </a:ext>
            </a:extLst>
          </p:cNvPr>
          <p:cNvSpPr/>
          <p:nvPr userDrawn="1"/>
        </p:nvSpPr>
        <p:spPr>
          <a:xfrm>
            <a:off x="10688320" y="6318421"/>
            <a:ext cx="150368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7" name="Slide Number Placeholder 4">
            <a:extLst>
              <a:ext uri="{FF2B5EF4-FFF2-40B4-BE49-F238E27FC236}">
                <a16:creationId xmlns:a16="http://schemas.microsoft.com/office/drawing/2014/main" id="{C7305CBB-55FB-B44B-A0B0-96E86345C48A}"/>
              </a:ext>
            </a:extLst>
          </p:cNvPr>
          <p:cNvSpPr txBox="1">
            <a:spLocks/>
          </p:cNvSpPr>
          <p:nvPr userDrawn="1"/>
        </p:nvSpPr>
        <p:spPr>
          <a:xfrm>
            <a:off x="9692640" y="6405648"/>
            <a:ext cx="2296160" cy="3651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bg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9C85F8-0BD3-7742-B238-5BE9A2749A8F}" type="slidenum">
              <a:rPr lang="en-US" sz="1000" smtClean="0"/>
              <a:pPr/>
              <a:t>‹#›</a:t>
            </a:fld>
            <a:endParaRPr lang="en-US" sz="1000" dirty="0"/>
          </a:p>
        </p:txBody>
      </p:sp>
      <p:sp>
        <p:nvSpPr>
          <p:cNvPr id="18" name="Media Placeholder 2">
            <a:extLst>
              <a:ext uri="{FF2B5EF4-FFF2-40B4-BE49-F238E27FC236}">
                <a16:creationId xmlns:a16="http://schemas.microsoft.com/office/drawing/2014/main" id="{675C1070-97AA-E14C-974E-C64156AA4727}"/>
              </a:ext>
            </a:extLst>
          </p:cNvPr>
          <p:cNvSpPr>
            <a:spLocks noGrp="1"/>
          </p:cNvSpPr>
          <p:nvPr>
            <p:ph type="media" sz="quarter" idx="11"/>
          </p:nvPr>
        </p:nvSpPr>
        <p:spPr>
          <a:xfrm>
            <a:off x="6378507" y="381419"/>
            <a:ext cx="4951412" cy="5620588"/>
          </a:xfrm>
        </p:spPr>
        <p:txBody>
          <a:bodyPr/>
          <a:lstStyle/>
          <a:p>
            <a:endParaRPr lang="en-US" dirty="0"/>
          </a:p>
        </p:txBody>
      </p:sp>
      <p:sp>
        <p:nvSpPr>
          <p:cNvPr id="21" name="Title 1">
            <a:extLst>
              <a:ext uri="{FF2B5EF4-FFF2-40B4-BE49-F238E27FC236}">
                <a16:creationId xmlns:a16="http://schemas.microsoft.com/office/drawing/2014/main" id="{D2D60907-A2F2-994C-87D3-7689996B7315}"/>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TextBox 22">
            <a:extLst>
              <a:ext uri="{FF2B5EF4-FFF2-40B4-BE49-F238E27FC236}">
                <a16:creationId xmlns:a16="http://schemas.microsoft.com/office/drawing/2014/main" id="{1F47579B-BB4A-4A49-8C96-C41FDC6912DD}"/>
              </a:ext>
            </a:extLst>
          </p:cNvPr>
          <p:cNvSpPr txBox="1"/>
          <p:nvPr userDrawn="1"/>
        </p:nvSpPr>
        <p:spPr>
          <a:xfrm>
            <a:off x="10688320" y="6293503"/>
            <a:ext cx="1402079"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4" name="Text Placeholder 13">
            <a:extLst>
              <a:ext uri="{FF2B5EF4-FFF2-40B4-BE49-F238E27FC236}">
                <a16:creationId xmlns:a16="http://schemas.microsoft.com/office/drawing/2014/main" id="{9A68E9AB-98DF-2142-9BFB-F47EF8D8E422}"/>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2" name="Picture 26">
            <a:extLst>
              <a:ext uri="{FF2B5EF4-FFF2-40B4-BE49-F238E27FC236}">
                <a16:creationId xmlns:a16="http://schemas.microsoft.com/office/drawing/2014/main" id="{F82DA7DA-C0E0-874A-8233-61C886E0A5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1166" y="6317530"/>
            <a:ext cx="960833" cy="540469"/>
          </a:xfrm>
          <a:prstGeom prst="rect">
            <a:avLst/>
          </a:prstGeom>
        </p:spPr>
      </p:pic>
      <p:pic>
        <p:nvPicPr>
          <p:cNvPr id="3" name="Picture 2">
            <a:extLst>
              <a:ext uri="{FF2B5EF4-FFF2-40B4-BE49-F238E27FC236}">
                <a16:creationId xmlns:a16="http://schemas.microsoft.com/office/drawing/2014/main" id="{F15AF71B-0F5E-A8A5-F2F6-AFFB1A023936}"/>
              </a:ext>
            </a:extLst>
          </p:cNvPr>
          <p:cNvPicPr>
            <a:picLocks noChangeAspect="1"/>
          </p:cNvPicPr>
          <p:nvPr userDrawn="1"/>
        </p:nvPicPr>
        <p:blipFill>
          <a:blip r:embed="rId4"/>
          <a:stretch>
            <a:fillRect/>
          </a:stretch>
        </p:blipFill>
        <p:spPr>
          <a:xfrm>
            <a:off x="10772301" y="6472722"/>
            <a:ext cx="917730" cy="382856"/>
          </a:xfrm>
          <a:prstGeom prst="rect">
            <a:avLst/>
          </a:prstGeom>
        </p:spPr>
      </p:pic>
    </p:spTree>
    <p:extLst>
      <p:ext uri="{BB962C8B-B14F-4D97-AF65-F5344CB8AC3E}">
        <p14:creationId xmlns:p14="http://schemas.microsoft.com/office/powerpoint/2010/main" val="555132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yle 5 - Artificial Intelligence">
    <p:bg>
      <p:bgRef idx="1001">
        <a:schemeClr val="bg2"/>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45DDC2-E9FB-6946-B100-4FBE7EF880C4}"/>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7" name="Picture 16">
            <a:extLst>
              <a:ext uri="{FF2B5EF4-FFF2-40B4-BE49-F238E27FC236}">
                <a16:creationId xmlns:a16="http://schemas.microsoft.com/office/drawing/2014/main" id="{F70A42C5-EE0E-3F45-8155-2C4D07ED66B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8" name="Slide Number Placeholder 4">
            <a:extLst>
              <a:ext uri="{FF2B5EF4-FFF2-40B4-BE49-F238E27FC236}">
                <a16:creationId xmlns:a16="http://schemas.microsoft.com/office/drawing/2014/main" id="{C1A82CD2-8431-ED4B-960A-ACD6CB0709E8}"/>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Media Placeholder 2">
            <a:extLst>
              <a:ext uri="{FF2B5EF4-FFF2-40B4-BE49-F238E27FC236}">
                <a16:creationId xmlns:a16="http://schemas.microsoft.com/office/drawing/2014/main" id="{5E80DA7A-432D-9347-98CE-C7D1B773D49C}"/>
              </a:ext>
            </a:extLst>
          </p:cNvPr>
          <p:cNvSpPr>
            <a:spLocks noGrp="1"/>
          </p:cNvSpPr>
          <p:nvPr>
            <p:ph type="media" sz="quarter" idx="11"/>
          </p:nvPr>
        </p:nvSpPr>
        <p:spPr>
          <a:xfrm>
            <a:off x="6378507" y="381419"/>
            <a:ext cx="4951412" cy="5620588"/>
          </a:xfrm>
        </p:spPr>
        <p:txBody>
          <a:bodyPr/>
          <a:lstStyle/>
          <a:p>
            <a:endParaRPr lang="en-US" dirty="0"/>
          </a:p>
        </p:txBody>
      </p:sp>
      <p:sp>
        <p:nvSpPr>
          <p:cNvPr id="22" name="Title 1">
            <a:extLst>
              <a:ext uri="{FF2B5EF4-FFF2-40B4-BE49-F238E27FC236}">
                <a16:creationId xmlns:a16="http://schemas.microsoft.com/office/drawing/2014/main" id="{1ECE79E8-E502-3C48-B6D9-FB8CAD7A8719}"/>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3" name="Rectangle 22">
            <a:extLst>
              <a:ext uri="{FF2B5EF4-FFF2-40B4-BE49-F238E27FC236}">
                <a16:creationId xmlns:a16="http://schemas.microsoft.com/office/drawing/2014/main" id="{5BB615E5-DE40-C944-92E9-BAF838C38F5E}"/>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4" name="TextBox 23">
            <a:extLst>
              <a:ext uri="{FF2B5EF4-FFF2-40B4-BE49-F238E27FC236}">
                <a16:creationId xmlns:a16="http://schemas.microsoft.com/office/drawing/2014/main" id="{22B5117B-B455-3E40-8DCB-99C54F1AAD91}"/>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26" name="Text Placeholder 13">
            <a:extLst>
              <a:ext uri="{FF2B5EF4-FFF2-40B4-BE49-F238E27FC236}">
                <a16:creationId xmlns:a16="http://schemas.microsoft.com/office/drawing/2014/main" id="{1909D0EA-4479-C544-9BA0-91B7E4E92B2A}"/>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7">
            <a:extLst>
              <a:ext uri="{FF2B5EF4-FFF2-40B4-BE49-F238E27FC236}">
                <a16:creationId xmlns:a16="http://schemas.microsoft.com/office/drawing/2014/main" id="{B7337010-F42F-8842-8361-2D6A9E7240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3503409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yle 6 - Bullet Points">
    <p:bg>
      <p:bgRef idx="1001">
        <a:schemeClr val="bg2"/>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DDAE84-2F25-F440-9CB8-66AD96E24343}"/>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2" name="Picture 11">
            <a:extLst>
              <a:ext uri="{FF2B5EF4-FFF2-40B4-BE49-F238E27FC236}">
                <a16:creationId xmlns:a16="http://schemas.microsoft.com/office/drawing/2014/main" id="{1DACEB8F-CC79-BE4B-92E9-BA3AD4C526A0}"/>
              </a:ext>
            </a:extLst>
          </p:cNvPr>
          <p:cNvPicPr>
            <a:picLocks noChangeAspect="1"/>
          </p:cNvPicPr>
          <p:nvPr userDrawn="1"/>
        </p:nvPicPr>
        <p:blipFill>
          <a:blip r:embed="rId2"/>
          <a:stretch>
            <a:fillRect/>
          </a:stretch>
        </p:blipFill>
        <p:spPr>
          <a:xfrm>
            <a:off x="685800" y="6405648"/>
            <a:ext cx="1715531" cy="357247"/>
          </a:xfrm>
          <a:prstGeom prst="rect">
            <a:avLst/>
          </a:prstGeom>
        </p:spPr>
      </p:pic>
      <p:sp>
        <p:nvSpPr>
          <p:cNvPr id="13" name="Slide Number Placeholder 4">
            <a:extLst>
              <a:ext uri="{FF2B5EF4-FFF2-40B4-BE49-F238E27FC236}">
                <a16:creationId xmlns:a16="http://schemas.microsoft.com/office/drawing/2014/main" id="{75ED249C-3CAF-7F4D-964F-11BCEC8EF8D7}"/>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429DAEC0-2555-2845-A15D-30799D398E34}"/>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Text Placeholder 13">
            <a:extLst>
              <a:ext uri="{FF2B5EF4-FFF2-40B4-BE49-F238E27FC236}">
                <a16:creationId xmlns:a16="http://schemas.microsoft.com/office/drawing/2014/main" id="{F91855CE-A534-634D-8877-E5E3DECFC3DC}"/>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spTree>
    <p:extLst>
      <p:ext uri="{BB962C8B-B14F-4D97-AF65-F5344CB8AC3E}">
        <p14:creationId xmlns:p14="http://schemas.microsoft.com/office/powerpoint/2010/main" val="38808370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yle 6 - Applied Cyber Security">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862504D-4752-F54B-A399-1E436C534F3B}"/>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F9F2594-CEA4-D043-9C2D-2442DA6C6C7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B0118613-D3A6-3945-AF07-89F5214719B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95B234AC-4132-3643-B693-CD5A74F8754A}"/>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Rectangle 20">
            <a:extLst>
              <a:ext uri="{FF2B5EF4-FFF2-40B4-BE49-F238E27FC236}">
                <a16:creationId xmlns:a16="http://schemas.microsoft.com/office/drawing/2014/main" id="{08C8CE0F-3A84-7D46-8FD7-2CD63775B471}"/>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TextBox 21">
            <a:extLst>
              <a:ext uri="{FF2B5EF4-FFF2-40B4-BE49-F238E27FC236}">
                <a16:creationId xmlns:a16="http://schemas.microsoft.com/office/drawing/2014/main" id="{DCADEDC9-7457-E740-9721-4C98846810D6}"/>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3" name="Text Placeholder 13">
            <a:extLst>
              <a:ext uri="{FF2B5EF4-FFF2-40B4-BE49-F238E27FC236}">
                <a16:creationId xmlns:a16="http://schemas.microsoft.com/office/drawing/2014/main" id="{FDCBC800-5A29-214D-9EEC-C4E632035A18}"/>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pic>
        <p:nvPicPr>
          <p:cNvPr id="11" name="Picture 28">
            <a:extLst>
              <a:ext uri="{FF2B5EF4-FFF2-40B4-BE49-F238E27FC236}">
                <a16:creationId xmlns:a16="http://schemas.microsoft.com/office/drawing/2014/main" id="{A3C1BE5E-DA3E-2244-97B2-B1E6197072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21026136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yle 6 - Electronics ">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47C447E-6693-714B-81A2-076B9C0AD0F4}"/>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6BFA7930-070A-0E46-84F3-9CB90A23C18C}"/>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487E41A9-DF26-724D-90DB-C12BEC6D2F34}"/>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EC2D9CA9-1DC0-154B-B401-98550396C81C}"/>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Rectangle 20">
            <a:extLst>
              <a:ext uri="{FF2B5EF4-FFF2-40B4-BE49-F238E27FC236}">
                <a16:creationId xmlns:a16="http://schemas.microsoft.com/office/drawing/2014/main" id="{0A6E040A-CF9C-5540-9507-B9057FCA2899}"/>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TextBox 21">
            <a:extLst>
              <a:ext uri="{FF2B5EF4-FFF2-40B4-BE49-F238E27FC236}">
                <a16:creationId xmlns:a16="http://schemas.microsoft.com/office/drawing/2014/main" id="{B0CF5274-114D-8044-8552-3BEDABBFCD06}"/>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3" name="Text Placeholder 13">
            <a:extLst>
              <a:ext uri="{FF2B5EF4-FFF2-40B4-BE49-F238E27FC236}">
                <a16:creationId xmlns:a16="http://schemas.microsoft.com/office/drawing/2014/main" id="{D6B7E4B0-3AE3-9D4D-9222-66DD0E77C5F4}"/>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pic>
        <p:nvPicPr>
          <p:cNvPr id="11" name="Picture 26">
            <a:extLst>
              <a:ext uri="{FF2B5EF4-FFF2-40B4-BE49-F238E27FC236}">
                <a16:creationId xmlns:a16="http://schemas.microsoft.com/office/drawing/2014/main" id="{7FC3A56A-55B2-0E48-8FBA-7D6CE7360E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24254069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yle 6 - Software Development">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49915A-E6FC-9044-8425-63FA329522F0}"/>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181FD18-1C90-6445-8FB9-9CCD3B85481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6A646D10-0CC4-2F44-8237-792784035A2C}"/>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BD0A1C5C-CF82-304A-AE03-F2E6FDDB3BA3}"/>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Rectangle 20">
            <a:extLst>
              <a:ext uri="{FF2B5EF4-FFF2-40B4-BE49-F238E27FC236}">
                <a16:creationId xmlns:a16="http://schemas.microsoft.com/office/drawing/2014/main" id="{DA74EB45-5064-3A48-99C2-F8D4F5048D65}"/>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TextBox 21">
            <a:extLst>
              <a:ext uri="{FF2B5EF4-FFF2-40B4-BE49-F238E27FC236}">
                <a16:creationId xmlns:a16="http://schemas.microsoft.com/office/drawing/2014/main" id="{0B8F2FC5-1E62-9B47-A7D4-9ABC4ADBB92F}"/>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3" name="Text Placeholder 13">
            <a:extLst>
              <a:ext uri="{FF2B5EF4-FFF2-40B4-BE49-F238E27FC236}">
                <a16:creationId xmlns:a16="http://schemas.microsoft.com/office/drawing/2014/main" id="{69F9A655-3DDB-F64E-B3EF-D8195DD384D1}"/>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pic>
        <p:nvPicPr>
          <p:cNvPr id="10" name="Picture 26">
            <a:extLst>
              <a:ext uri="{FF2B5EF4-FFF2-40B4-BE49-F238E27FC236}">
                <a16:creationId xmlns:a16="http://schemas.microsoft.com/office/drawing/2014/main" id="{A7555941-AC87-A84E-9D3A-C3F8FBF8E7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25554206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yle 6 - Artificial Intelligence">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AF1E16-A81A-3640-821D-AE7BA76EC1F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5E46827C-CA62-404C-A9CF-D887DC5E5D7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Slide Number Placeholder 4">
            <a:extLst>
              <a:ext uri="{FF2B5EF4-FFF2-40B4-BE49-F238E27FC236}">
                <a16:creationId xmlns:a16="http://schemas.microsoft.com/office/drawing/2014/main" id="{F98390D1-88C1-E641-8392-31A76B70B728}"/>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9" name="Title 1">
            <a:extLst>
              <a:ext uri="{FF2B5EF4-FFF2-40B4-BE49-F238E27FC236}">
                <a16:creationId xmlns:a16="http://schemas.microsoft.com/office/drawing/2014/main" id="{5DED2446-ECA2-4749-8853-765B7CC7E012}"/>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Text Placeholder 13">
            <a:extLst>
              <a:ext uri="{FF2B5EF4-FFF2-40B4-BE49-F238E27FC236}">
                <a16:creationId xmlns:a16="http://schemas.microsoft.com/office/drawing/2014/main" id="{BF7C0843-6243-C442-924B-4D41BFA83EC2}"/>
              </a:ext>
            </a:extLst>
          </p:cNvPr>
          <p:cNvSpPr>
            <a:spLocks noGrp="1"/>
          </p:cNvSpPr>
          <p:nvPr>
            <p:ph type="body" sz="quarter" idx="10" hasCustomPrompt="1"/>
          </p:nvPr>
        </p:nvSpPr>
        <p:spPr>
          <a:xfrm>
            <a:off x="838199" y="1100863"/>
            <a:ext cx="10503091" cy="4912611"/>
          </a:xfrm>
        </p:spPr>
        <p:txBody>
          <a:bodyPr>
            <a:normAutofit/>
          </a:bodyPr>
          <a:lstStyle>
            <a:lvl1pPr marL="285744" marR="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is to be used for any text that might require bullet point use through the </a:t>
            </a:r>
            <a:r>
              <a:rPr lang="en-US" dirty="0" err="1"/>
              <a:t>powerpoint</a:t>
            </a:r>
            <a:r>
              <a:rPr lang="en-US" dirty="0"/>
              <a:t>.</a:t>
            </a:r>
          </a:p>
          <a:p>
            <a:pPr lvl="0"/>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This is to be used for any text that might require bullet point use through the </a:t>
            </a:r>
            <a:r>
              <a:rPr lang="en-US" dirty="0" err="1"/>
              <a:t>powerpoint</a:t>
            </a:r>
            <a:r>
              <a:rPr lang="en-US" dirty="0"/>
              <a:t>.</a:t>
            </a:r>
          </a:p>
          <a:p>
            <a:pPr marL="285744" marR="0" lvl="0" indent="-28574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a:p>
            <a:pPr lvl="0"/>
            <a:endParaRPr lang="en-US" dirty="0"/>
          </a:p>
        </p:txBody>
      </p:sp>
      <p:sp>
        <p:nvSpPr>
          <p:cNvPr id="23" name="Rectangle 22">
            <a:extLst>
              <a:ext uri="{FF2B5EF4-FFF2-40B4-BE49-F238E27FC236}">
                <a16:creationId xmlns:a16="http://schemas.microsoft.com/office/drawing/2014/main" id="{088872DF-3728-5344-A50E-43DE2451EF2E}"/>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4" name="TextBox 23">
            <a:extLst>
              <a:ext uri="{FF2B5EF4-FFF2-40B4-BE49-F238E27FC236}">
                <a16:creationId xmlns:a16="http://schemas.microsoft.com/office/drawing/2014/main" id="{6083E6F7-2D38-A349-B3A6-9813795D9FD5}"/>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pic>
        <p:nvPicPr>
          <p:cNvPr id="10" name="Picture 27">
            <a:extLst>
              <a:ext uri="{FF2B5EF4-FFF2-40B4-BE49-F238E27FC236}">
                <a16:creationId xmlns:a16="http://schemas.microsoft.com/office/drawing/2014/main" id="{7633E852-4648-264D-BE1A-A80805EB8E5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28917586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yle 7 - Large Image Box">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6" name="Picture Placeholder 2">
            <a:extLst>
              <a:ext uri="{FF2B5EF4-FFF2-40B4-BE49-F238E27FC236}">
                <a16:creationId xmlns:a16="http://schemas.microsoft.com/office/drawing/2014/main" id="{812783BF-98F9-9345-BF11-B0AC41FBDE65}"/>
              </a:ext>
            </a:extLst>
          </p:cNvPr>
          <p:cNvSpPr>
            <a:spLocks noGrp="1"/>
          </p:cNvSpPr>
          <p:nvPr>
            <p:ph type="pic" sz="quarter" idx="13" hasCustomPrompt="1"/>
          </p:nvPr>
        </p:nvSpPr>
        <p:spPr>
          <a:xfrm>
            <a:off x="838201" y="1119706"/>
            <a:ext cx="10531475" cy="4857857"/>
          </a:xfrm>
        </p:spPr>
        <p:txBody>
          <a:bodyPr/>
          <a:lstStyle/>
          <a:p>
            <a:r>
              <a:rPr lang="en-US" dirty="0"/>
              <a:t>Add Picture here</a:t>
            </a:r>
          </a:p>
        </p:txBody>
      </p:sp>
    </p:spTree>
    <p:extLst>
      <p:ext uri="{BB962C8B-B14F-4D97-AF65-F5344CB8AC3E}">
        <p14:creationId xmlns:p14="http://schemas.microsoft.com/office/powerpoint/2010/main" val="32833355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age - Software Development">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pic>
        <p:nvPicPr>
          <p:cNvPr id="8" name="Picture 7">
            <a:extLst>
              <a:ext uri="{FF2B5EF4-FFF2-40B4-BE49-F238E27FC236}">
                <a16:creationId xmlns:a16="http://schemas.microsoft.com/office/drawing/2014/main" id="{3B21D1E7-41F4-E149-8C32-07B9E41860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48412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yle 7 -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18" name="Rectangle 17">
            <a:extLst>
              <a:ext uri="{FF2B5EF4-FFF2-40B4-BE49-F238E27FC236}">
                <a16:creationId xmlns:a16="http://schemas.microsoft.com/office/drawing/2014/main" id="{02A37B8C-2DE9-0B43-86D8-89C09280610E}"/>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9" name="TextBox 18">
            <a:extLst>
              <a:ext uri="{FF2B5EF4-FFF2-40B4-BE49-F238E27FC236}">
                <a16:creationId xmlns:a16="http://schemas.microsoft.com/office/drawing/2014/main" id="{985504A9-ADBB-004D-978E-68AB0729BBB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10" name="Picture Placeholder 2">
            <a:extLst>
              <a:ext uri="{FF2B5EF4-FFF2-40B4-BE49-F238E27FC236}">
                <a16:creationId xmlns:a16="http://schemas.microsoft.com/office/drawing/2014/main" id="{EE148C2A-EF49-124A-80B6-00DDB6241A6C}"/>
              </a:ext>
            </a:extLst>
          </p:cNvPr>
          <p:cNvSpPr>
            <a:spLocks noGrp="1"/>
          </p:cNvSpPr>
          <p:nvPr>
            <p:ph type="pic" sz="quarter" idx="13" hasCustomPrompt="1"/>
          </p:nvPr>
        </p:nvSpPr>
        <p:spPr>
          <a:xfrm>
            <a:off x="838201" y="1119705"/>
            <a:ext cx="10531475" cy="4908664"/>
          </a:xfrm>
        </p:spPr>
        <p:txBody>
          <a:bodyPr/>
          <a:lstStyle/>
          <a:p>
            <a:r>
              <a:rPr lang="en-US" dirty="0"/>
              <a:t>Add Picture here</a:t>
            </a:r>
          </a:p>
        </p:txBody>
      </p:sp>
      <p:pic>
        <p:nvPicPr>
          <p:cNvPr id="13" name="Picture 28">
            <a:extLst>
              <a:ext uri="{FF2B5EF4-FFF2-40B4-BE49-F238E27FC236}">
                <a16:creationId xmlns:a16="http://schemas.microsoft.com/office/drawing/2014/main" id="{3D02E643-B4CA-6D4C-87D0-35FD2483244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11063230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yle 7 - Electronics">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9" name="Rectangle 8">
            <a:extLst>
              <a:ext uri="{FF2B5EF4-FFF2-40B4-BE49-F238E27FC236}">
                <a16:creationId xmlns:a16="http://schemas.microsoft.com/office/drawing/2014/main" id="{9D9F76F4-FB98-7448-8B8F-0311974861CE}"/>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TextBox 9">
            <a:extLst>
              <a:ext uri="{FF2B5EF4-FFF2-40B4-BE49-F238E27FC236}">
                <a16:creationId xmlns:a16="http://schemas.microsoft.com/office/drawing/2014/main" id="{E5B2D0D5-B33E-D442-A270-3FD251B30F13}"/>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13" name="Picture Placeholder 2">
            <a:extLst>
              <a:ext uri="{FF2B5EF4-FFF2-40B4-BE49-F238E27FC236}">
                <a16:creationId xmlns:a16="http://schemas.microsoft.com/office/drawing/2014/main" id="{EC967610-7455-434F-B6A3-E1E466B81ED8}"/>
              </a:ext>
            </a:extLst>
          </p:cNvPr>
          <p:cNvSpPr>
            <a:spLocks noGrp="1"/>
          </p:cNvSpPr>
          <p:nvPr>
            <p:ph type="pic" sz="quarter" idx="13" hasCustomPrompt="1"/>
          </p:nvPr>
        </p:nvSpPr>
        <p:spPr>
          <a:xfrm>
            <a:off x="838201" y="1119705"/>
            <a:ext cx="10531475" cy="4908664"/>
          </a:xfrm>
        </p:spPr>
        <p:txBody>
          <a:bodyPr/>
          <a:lstStyle/>
          <a:p>
            <a:r>
              <a:rPr lang="en-US" dirty="0"/>
              <a:t>Add Picture here</a:t>
            </a:r>
          </a:p>
        </p:txBody>
      </p:sp>
      <p:pic>
        <p:nvPicPr>
          <p:cNvPr id="12" name="Picture 26">
            <a:extLst>
              <a:ext uri="{FF2B5EF4-FFF2-40B4-BE49-F238E27FC236}">
                <a16:creationId xmlns:a16="http://schemas.microsoft.com/office/drawing/2014/main" id="{0E0A8019-DD35-6242-91A4-1858CF120A0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40709568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yle 7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12" name="Rectangle 11">
            <a:extLst>
              <a:ext uri="{FF2B5EF4-FFF2-40B4-BE49-F238E27FC236}">
                <a16:creationId xmlns:a16="http://schemas.microsoft.com/office/drawing/2014/main" id="{0FF11830-B124-8247-9F41-EFCD8E57CA81}"/>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3" name="TextBox 12">
            <a:extLst>
              <a:ext uri="{FF2B5EF4-FFF2-40B4-BE49-F238E27FC236}">
                <a16:creationId xmlns:a16="http://schemas.microsoft.com/office/drawing/2014/main" id="{53B4721D-8FEB-DF47-8DC7-1AA6D4DC8A5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18" name="Picture Placeholder 2">
            <a:extLst>
              <a:ext uri="{FF2B5EF4-FFF2-40B4-BE49-F238E27FC236}">
                <a16:creationId xmlns:a16="http://schemas.microsoft.com/office/drawing/2014/main" id="{9C236005-388F-0240-A079-F0C26D0B16A2}"/>
              </a:ext>
            </a:extLst>
          </p:cNvPr>
          <p:cNvSpPr>
            <a:spLocks noGrp="1"/>
          </p:cNvSpPr>
          <p:nvPr>
            <p:ph type="pic" sz="quarter" idx="13" hasCustomPrompt="1"/>
          </p:nvPr>
        </p:nvSpPr>
        <p:spPr>
          <a:xfrm>
            <a:off x="838201" y="1119705"/>
            <a:ext cx="10531475" cy="4908664"/>
          </a:xfrm>
        </p:spPr>
        <p:txBody>
          <a:bodyPr/>
          <a:lstStyle/>
          <a:p>
            <a:r>
              <a:rPr lang="en-US" dirty="0"/>
              <a:t>Add Picture here</a:t>
            </a:r>
          </a:p>
        </p:txBody>
      </p:sp>
      <p:pic>
        <p:nvPicPr>
          <p:cNvPr id="10" name="Picture 26">
            <a:extLst>
              <a:ext uri="{FF2B5EF4-FFF2-40B4-BE49-F238E27FC236}">
                <a16:creationId xmlns:a16="http://schemas.microsoft.com/office/drawing/2014/main" id="{29C7BEBC-37CA-2540-9CD3-3F115BDACDB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31955712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yle 7 - Artificial Intelligence">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6008DF-7275-884C-AEC4-0E81D5EBBAB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BB926B2-434A-5749-9A9C-51D14870879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89B5A440-7E35-C74D-8927-40C8295DB12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E57A80E5-2379-9B46-BEC6-413D106080F8}"/>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9" name="Rectangle 8">
            <a:extLst>
              <a:ext uri="{FF2B5EF4-FFF2-40B4-BE49-F238E27FC236}">
                <a16:creationId xmlns:a16="http://schemas.microsoft.com/office/drawing/2014/main" id="{BA91571F-59C3-4848-9611-5FB23327D46C}"/>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TextBox 9">
            <a:extLst>
              <a:ext uri="{FF2B5EF4-FFF2-40B4-BE49-F238E27FC236}">
                <a16:creationId xmlns:a16="http://schemas.microsoft.com/office/drawing/2014/main" id="{76803FE0-EFAF-DF41-A101-B0D7530DC8CE}"/>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18" name="Picture Placeholder 2">
            <a:extLst>
              <a:ext uri="{FF2B5EF4-FFF2-40B4-BE49-F238E27FC236}">
                <a16:creationId xmlns:a16="http://schemas.microsoft.com/office/drawing/2014/main" id="{7F70A487-6E30-E54D-80F8-26193DA23CF6}"/>
              </a:ext>
            </a:extLst>
          </p:cNvPr>
          <p:cNvSpPr>
            <a:spLocks noGrp="1"/>
          </p:cNvSpPr>
          <p:nvPr>
            <p:ph type="pic" sz="quarter" idx="13" hasCustomPrompt="1"/>
          </p:nvPr>
        </p:nvSpPr>
        <p:spPr>
          <a:xfrm>
            <a:off x="838201" y="1119705"/>
            <a:ext cx="10531475" cy="4908664"/>
          </a:xfrm>
        </p:spPr>
        <p:txBody>
          <a:bodyPr/>
          <a:lstStyle/>
          <a:p>
            <a:r>
              <a:rPr lang="en-US" dirty="0"/>
              <a:t>Add Picture here</a:t>
            </a:r>
          </a:p>
        </p:txBody>
      </p:sp>
      <p:pic>
        <p:nvPicPr>
          <p:cNvPr id="11" name="Picture 27">
            <a:extLst>
              <a:ext uri="{FF2B5EF4-FFF2-40B4-BE49-F238E27FC236}">
                <a16:creationId xmlns:a16="http://schemas.microsoft.com/office/drawing/2014/main" id="{28D4CE72-9483-544D-88BB-48295C7178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33867544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yle 8 - Left Aligned Text">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CBB545-F571-7343-B13B-C18F405FFF3F}"/>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1" name="Picture 10">
            <a:extLst>
              <a:ext uri="{FF2B5EF4-FFF2-40B4-BE49-F238E27FC236}">
                <a16:creationId xmlns:a16="http://schemas.microsoft.com/office/drawing/2014/main" id="{79E35C9E-2AAF-804A-A7A4-514534CF2FFE}"/>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4" name="Slide Number Placeholder 4">
            <a:extLst>
              <a:ext uri="{FF2B5EF4-FFF2-40B4-BE49-F238E27FC236}">
                <a16:creationId xmlns:a16="http://schemas.microsoft.com/office/drawing/2014/main" id="{3C131A66-1EA7-0043-9AEE-7B3C10DCF694}"/>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5" name="Title 1">
            <a:extLst>
              <a:ext uri="{FF2B5EF4-FFF2-40B4-BE49-F238E27FC236}">
                <a16:creationId xmlns:a16="http://schemas.microsoft.com/office/drawing/2014/main" id="{D7B47B32-3A52-1F48-BE63-C5EB36A2E04E}"/>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18" name="Text Placeholder 13">
            <a:extLst>
              <a:ext uri="{FF2B5EF4-FFF2-40B4-BE49-F238E27FC236}">
                <a16:creationId xmlns:a16="http://schemas.microsoft.com/office/drawing/2014/main" id="{999451E6-42D4-A041-898E-E9362B934EDA}"/>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Tree>
    <p:extLst>
      <p:ext uri="{BB962C8B-B14F-4D97-AF65-F5344CB8AC3E}">
        <p14:creationId xmlns:p14="http://schemas.microsoft.com/office/powerpoint/2010/main" val="6762875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yle 8 -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2977002-979C-A64C-ABC4-37309CE96432}"/>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8712B768-9109-FC47-A039-D88F865994C9}"/>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0E11192D-39A9-5743-8489-FE85FE482A9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A5BAEE1E-4947-CF47-BD40-BAE7C2623ABD}"/>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7AF5A6C3-F087-E848-85B0-03D1C4759642}"/>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DBF7667D-B307-B743-9C2B-0A59C07E0567}"/>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7245CA88-827A-7443-895C-9F8970C7CCE1}"/>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8">
            <a:extLst>
              <a:ext uri="{FF2B5EF4-FFF2-40B4-BE49-F238E27FC236}">
                <a16:creationId xmlns:a16="http://schemas.microsoft.com/office/drawing/2014/main" id="{0A5E5CC7-127D-8C46-8A30-86B60077F7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1607972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yle 8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9C0E7FC-8D92-7D41-B117-3A17822F16E7}"/>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15" name="Picture 14">
            <a:extLst>
              <a:ext uri="{FF2B5EF4-FFF2-40B4-BE49-F238E27FC236}">
                <a16:creationId xmlns:a16="http://schemas.microsoft.com/office/drawing/2014/main" id="{FA80AF08-5737-134F-AF29-B3961B1AED77}"/>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53A580F2-A680-D541-907A-B7AE3717E404}"/>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895C25D2-A1F5-B84E-A026-68A4E129FF5B}"/>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B3B85CAA-49A6-A84C-8A32-AEB72AEDA5DE}"/>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5018ED00-827B-8F4D-9628-2D2B167B4D2C}"/>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FD1578D7-C570-1842-97EF-78A306693666}"/>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6">
            <a:extLst>
              <a:ext uri="{FF2B5EF4-FFF2-40B4-BE49-F238E27FC236}">
                <a16:creationId xmlns:a16="http://schemas.microsoft.com/office/drawing/2014/main" id="{7A326BAA-D122-BF43-96F4-00E908230D2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41691330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yle 8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B32CA2F-AD7D-6F41-B4EC-D43C7947D2E9}"/>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A355EF75-5616-CA4E-8AA3-4A9F4CB72CB8}"/>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CEB7AC71-9E36-CC41-9FF6-A317EF3028B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2EB2EB64-4FA2-7840-9B0F-720CE50EC79E}"/>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7154FEB5-1D27-4B42-92DD-DA5A695A94BF}"/>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E6DC3667-DFA6-B143-AEFB-3263D722819B}"/>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AED35B36-B965-2F4E-94CF-692758789DAF}"/>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0" name="Picture 26">
            <a:extLst>
              <a:ext uri="{FF2B5EF4-FFF2-40B4-BE49-F238E27FC236}">
                <a16:creationId xmlns:a16="http://schemas.microsoft.com/office/drawing/2014/main" id="{34E7C3DB-4BB9-9D4B-9F77-2C4F290889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6065811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yle 8 - Artificial Intelligence">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839AFD6-3A31-624B-B01F-1CE36EDF183A}"/>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8" name="Picture 17">
            <a:extLst>
              <a:ext uri="{FF2B5EF4-FFF2-40B4-BE49-F238E27FC236}">
                <a16:creationId xmlns:a16="http://schemas.microsoft.com/office/drawing/2014/main" id="{F7BABF36-F1F2-DE4D-955A-BD0B5D25150C}"/>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9" name="Slide Number Placeholder 4">
            <a:extLst>
              <a:ext uri="{FF2B5EF4-FFF2-40B4-BE49-F238E27FC236}">
                <a16:creationId xmlns:a16="http://schemas.microsoft.com/office/drawing/2014/main" id="{0985EE12-84CF-EF41-BC70-D23395E4236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itle 1">
            <a:extLst>
              <a:ext uri="{FF2B5EF4-FFF2-40B4-BE49-F238E27FC236}">
                <a16:creationId xmlns:a16="http://schemas.microsoft.com/office/drawing/2014/main" id="{CFD333C9-78CC-BC46-990B-F75E7D79341D}"/>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1" name="Text Placeholder 13">
            <a:extLst>
              <a:ext uri="{FF2B5EF4-FFF2-40B4-BE49-F238E27FC236}">
                <a16:creationId xmlns:a16="http://schemas.microsoft.com/office/drawing/2014/main" id="{DD3BA5F8-615C-3149-9F25-1C35C8B8B8CC}"/>
              </a:ext>
            </a:extLst>
          </p:cNvPr>
          <p:cNvSpPr>
            <a:spLocks noGrp="1"/>
          </p:cNvSpPr>
          <p:nvPr>
            <p:ph type="body" sz="quarter" idx="10" hasCustomPrompt="1"/>
          </p:nvPr>
        </p:nvSpPr>
        <p:spPr>
          <a:xfrm>
            <a:off x="838200" y="1107852"/>
            <a:ext cx="4969768" cy="4894155"/>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2" name="Rectangle 21">
            <a:extLst>
              <a:ext uri="{FF2B5EF4-FFF2-40B4-BE49-F238E27FC236}">
                <a16:creationId xmlns:a16="http://schemas.microsoft.com/office/drawing/2014/main" id="{2A261D4F-2E63-2244-AC89-1C4B8AB0D952}"/>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Box 22">
            <a:extLst>
              <a:ext uri="{FF2B5EF4-FFF2-40B4-BE49-F238E27FC236}">
                <a16:creationId xmlns:a16="http://schemas.microsoft.com/office/drawing/2014/main" id="{C7205FCD-697B-E346-8916-E7D67B8FBEAE}"/>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pic>
        <p:nvPicPr>
          <p:cNvPr id="10" name="Picture 27">
            <a:extLst>
              <a:ext uri="{FF2B5EF4-FFF2-40B4-BE49-F238E27FC236}">
                <a16:creationId xmlns:a16="http://schemas.microsoft.com/office/drawing/2014/main" id="{29F4E9B3-86B6-9244-A1AB-1922875692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9991797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yle 9 - Right Aligned Text">
    <p:bg>
      <p:bgRef idx="1001">
        <a:schemeClr val="bg2"/>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12" name="Rectangle 11">
            <a:extLst>
              <a:ext uri="{FF2B5EF4-FFF2-40B4-BE49-F238E27FC236}">
                <a16:creationId xmlns:a16="http://schemas.microsoft.com/office/drawing/2014/main" id="{E8CD7ED6-8AB2-B041-82AD-9096971E7AAB}"/>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3" name="Picture 12">
            <a:extLst>
              <a:ext uri="{FF2B5EF4-FFF2-40B4-BE49-F238E27FC236}">
                <a16:creationId xmlns:a16="http://schemas.microsoft.com/office/drawing/2014/main" id="{59349F1C-C289-A14A-866D-B6D05EE679AD}"/>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4" name="Slide Number Placeholder 4">
            <a:extLst>
              <a:ext uri="{FF2B5EF4-FFF2-40B4-BE49-F238E27FC236}">
                <a16:creationId xmlns:a16="http://schemas.microsoft.com/office/drawing/2014/main" id="{0A9C4F45-2844-264C-8F49-C65AAFEF165D}"/>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0" name="Text Placeholder 13">
            <a:extLst>
              <a:ext uri="{FF2B5EF4-FFF2-40B4-BE49-F238E27FC236}">
                <a16:creationId xmlns:a16="http://schemas.microsoft.com/office/drawing/2014/main" id="{6B931009-8692-1340-AFDB-626C48A21533}"/>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Tree>
    <p:extLst>
      <p:ext uri="{BB962C8B-B14F-4D97-AF65-F5344CB8AC3E}">
        <p14:creationId xmlns:p14="http://schemas.microsoft.com/office/powerpoint/2010/main" val="5909186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Page - Artificial Intelligence">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17BEAB-A995-204B-91D6-36ABBF329A28}"/>
              </a:ext>
            </a:extLst>
          </p:cNvPr>
          <p:cNvSpPr>
            <a:spLocks noGrp="1"/>
          </p:cNvSpPr>
          <p:nvPr>
            <p:ph type="title" hasCustomPrompt="1"/>
          </p:nvPr>
        </p:nvSpPr>
        <p:spPr>
          <a:xfrm>
            <a:off x="6433931" y="2629454"/>
            <a:ext cx="4969768" cy="470617"/>
          </a:xfrm>
        </p:spPr>
        <p:txBody>
          <a:bodyPr anchor="t" anchorCtr="0">
            <a:noAutofit/>
          </a:bodyPr>
          <a:lstStyle>
            <a:lvl1pPr>
              <a:defRPr sz="3200" b="1" i="0">
                <a:solidFill>
                  <a:schemeClr val="bg2"/>
                </a:solidFill>
                <a:latin typeface="Arial" panose="020B0604020202020204" pitchFamily="34" charset="0"/>
                <a:cs typeface="Arial" panose="020B0604020202020204" pitchFamily="34" charset="0"/>
              </a:defRPr>
            </a:lvl1pPr>
          </a:lstStyle>
          <a:p>
            <a:r>
              <a:rPr lang="en-US" dirty="0"/>
              <a:t>Course Name</a:t>
            </a:r>
          </a:p>
        </p:txBody>
      </p:sp>
      <p:pic>
        <p:nvPicPr>
          <p:cNvPr id="6" name="Picture 5">
            <a:extLst>
              <a:ext uri="{FF2B5EF4-FFF2-40B4-BE49-F238E27FC236}">
                <a16:creationId xmlns:a16="http://schemas.microsoft.com/office/drawing/2014/main" id="{B295E2BA-58FD-5E4E-8F42-9E6344E1C6D0}"/>
              </a:ext>
            </a:extLst>
          </p:cNvPr>
          <p:cNvPicPr>
            <a:picLocks noChangeAspect="1"/>
          </p:cNvPicPr>
          <p:nvPr userDrawn="1"/>
        </p:nvPicPr>
        <p:blipFill>
          <a:blip r:embed="rId2"/>
          <a:stretch>
            <a:fillRect/>
          </a:stretch>
        </p:blipFill>
        <p:spPr>
          <a:xfrm>
            <a:off x="1795669" y="2711451"/>
            <a:ext cx="3962400" cy="1435100"/>
          </a:xfrm>
          <a:prstGeom prst="rect">
            <a:avLst/>
          </a:prstGeom>
        </p:spPr>
      </p:pic>
      <p:sp>
        <p:nvSpPr>
          <p:cNvPr id="10" name="Rectangle 9">
            <a:extLst>
              <a:ext uri="{FF2B5EF4-FFF2-40B4-BE49-F238E27FC236}">
                <a16:creationId xmlns:a16="http://schemas.microsoft.com/office/drawing/2014/main" id="{D753BDB1-FC33-E04C-91E0-BAB1298236CE}"/>
              </a:ext>
            </a:extLst>
          </p:cNvPr>
          <p:cNvSpPr/>
          <p:nvPr userDrawn="1"/>
        </p:nvSpPr>
        <p:spPr>
          <a:xfrm>
            <a:off x="6073142" y="2030896"/>
            <a:ext cx="45719" cy="279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4" name="Text Placeholder 13">
            <a:extLst>
              <a:ext uri="{FF2B5EF4-FFF2-40B4-BE49-F238E27FC236}">
                <a16:creationId xmlns:a16="http://schemas.microsoft.com/office/drawing/2014/main" id="{FDCB58E4-D0E7-2B43-B88B-1F3C4E271102}"/>
              </a:ext>
            </a:extLst>
          </p:cNvPr>
          <p:cNvSpPr>
            <a:spLocks noGrp="1"/>
          </p:cNvSpPr>
          <p:nvPr>
            <p:ph type="body" sz="quarter" idx="10" hasCustomPrompt="1"/>
          </p:nvPr>
        </p:nvSpPr>
        <p:spPr>
          <a:xfrm>
            <a:off x="6433931" y="3237128"/>
            <a:ext cx="4969768" cy="383745"/>
          </a:xfrm>
        </p:spPr>
        <p:txBody>
          <a:bodyPr>
            <a:normAutofit/>
          </a:bodyPr>
          <a:lstStyle>
            <a:lvl1pPr marL="0" indent="0">
              <a:buFont typeface="+mj-lt"/>
              <a:buNone/>
              <a:defRPr sz="24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Module Title</a:t>
            </a:r>
          </a:p>
        </p:txBody>
      </p:sp>
      <p:sp>
        <p:nvSpPr>
          <p:cNvPr id="15" name="Text Placeholder 13">
            <a:extLst>
              <a:ext uri="{FF2B5EF4-FFF2-40B4-BE49-F238E27FC236}">
                <a16:creationId xmlns:a16="http://schemas.microsoft.com/office/drawing/2014/main" id="{0980713D-C243-AE4D-B526-6881A9C017BF}"/>
              </a:ext>
            </a:extLst>
          </p:cNvPr>
          <p:cNvSpPr>
            <a:spLocks noGrp="1"/>
          </p:cNvSpPr>
          <p:nvPr>
            <p:ph type="body" sz="quarter" idx="11" hasCustomPrompt="1"/>
          </p:nvPr>
        </p:nvSpPr>
        <p:spPr>
          <a:xfrm>
            <a:off x="6433931" y="3757929"/>
            <a:ext cx="4969768" cy="383745"/>
          </a:xfrm>
        </p:spPr>
        <p:txBody>
          <a:bodyPr>
            <a:normAutofit/>
          </a:bodyPr>
          <a:lstStyle>
            <a:lvl1pPr marL="0" indent="0">
              <a:buFont typeface="+mj-lt"/>
              <a:buNone/>
              <a:defRPr sz="2000" b="0" i="0">
                <a:solidFill>
                  <a:schemeClr val="bg2"/>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Lecture Title</a:t>
            </a:r>
          </a:p>
        </p:txBody>
      </p:sp>
      <p:pic>
        <p:nvPicPr>
          <p:cNvPr id="7" name="Picture 6">
            <a:extLst>
              <a:ext uri="{FF2B5EF4-FFF2-40B4-BE49-F238E27FC236}">
                <a16:creationId xmlns:a16="http://schemas.microsoft.com/office/drawing/2014/main" id="{C30E60B0-A2C1-574C-9353-D0018515D1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586043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yle 9- Applied Cyber Security">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D4C6590-4273-BB45-A6C2-3948B49E0682}"/>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5BB51606-A317-5F49-919C-F3C21A74285C}"/>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2F8A1CCD-F514-CB4B-81B2-533B9122D12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40FAEB82-295E-E947-BF09-3EAD94B910DB}"/>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67AE49FC-D3DA-2846-830B-B8491137BC93}"/>
              </a:ext>
            </a:extLst>
          </p:cNvPr>
          <p:cNvSpPr/>
          <p:nvPr userDrawn="1"/>
        </p:nvSpPr>
        <p:spPr>
          <a:xfrm>
            <a:off x="0" y="6116488"/>
            <a:ext cx="12192000" cy="201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C0EEAC0F-1B61-BE4A-8AA9-CFE533C68A42}"/>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Applied Cyber Security</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0C1C6ECE-A44C-1140-A7CD-FE26A6C3593A}"/>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8">
            <a:extLst>
              <a:ext uri="{FF2B5EF4-FFF2-40B4-BE49-F238E27FC236}">
                <a16:creationId xmlns:a16="http://schemas.microsoft.com/office/drawing/2014/main" id="{B2FCD88C-1B2A-C948-A554-E5B923680E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7912" y="6321324"/>
            <a:ext cx="954088" cy="536674"/>
          </a:xfrm>
          <a:prstGeom prst="rect">
            <a:avLst/>
          </a:prstGeom>
        </p:spPr>
      </p:pic>
    </p:spTree>
    <p:extLst>
      <p:ext uri="{BB962C8B-B14F-4D97-AF65-F5344CB8AC3E}">
        <p14:creationId xmlns:p14="http://schemas.microsoft.com/office/powerpoint/2010/main" val="5611703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yle 9 - Electronics ">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CE7EFF8-1963-104F-ABAD-5D05038CD55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15" name="Picture 14">
            <a:extLst>
              <a:ext uri="{FF2B5EF4-FFF2-40B4-BE49-F238E27FC236}">
                <a16:creationId xmlns:a16="http://schemas.microsoft.com/office/drawing/2014/main" id="{02056184-BC52-DB4C-BB3F-1932964EF945}"/>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EA3234C5-05E9-3E40-A415-F4ADB12CDF25}"/>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75D361DB-EECC-7940-9F9F-5FF15CE7B689}"/>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26FDFD7A-F310-AE4E-8D2A-9B8648612D86}"/>
              </a:ext>
            </a:extLst>
          </p:cNvPr>
          <p:cNvSpPr/>
          <p:nvPr userDrawn="1"/>
        </p:nvSpPr>
        <p:spPr>
          <a:xfrm>
            <a:off x="0" y="6116488"/>
            <a:ext cx="12192000" cy="201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08A2D10B-C7A8-0B46-BF54-47172ABE0717}"/>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Electronics</a:t>
            </a:r>
            <a:endParaRPr lang="en-US" sz="900" b="0" i="0" dirty="0">
              <a:solidFill>
                <a:schemeClr val="bg2"/>
              </a:solidFill>
              <a:latin typeface="Arial" panose="020B0604020202020204" pitchFamily="34" charset="0"/>
              <a:cs typeface="Arial" panose="020B0604020202020204" pitchFamily="34" charset="0"/>
            </a:endParaRPr>
          </a:p>
        </p:txBody>
      </p:sp>
      <p:sp>
        <p:nvSpPr>
          <p:cNvPr id="22" name="Text Placeholder 13">
            <a:extLst>
              <a:ext uri="{FF2B5EF4-FFF2-40B4-BE49-F238E27FC236}">
                <a16:creationId xmlns:a16="http://schemas.microsoft.com/office/drawing/2014/main" id="{A1CC645E-98D8-074E-8B37-004969F9CB96}"/>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1" name="Picture 26">
            <a:extLst>
              <a:ext uri="{FF2B5EF4-FFF2-40B4-BE49-F238E27FC236}">
                <a16:creationId xmlns:a16="http://schemas.microsoft.com/office/drawing/2014/main" id="{8DA18CB0-4320-4B4C-AEA3-FE3B72CB128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4" y="6317530"/>
            <a:ext cx="960835" cy="540470"/>
          </a:xfrm>
          <a:prstGeom prst="rect">
            <a:avLst/>
          </a:prstGeom>
        </p:spPr>
      </p:pic>
    </p:spTree>
    <p:extLst>
      <p:ext uri="{BB962C8B-B14F-4D97-AF65-F5344CB8AC3E}">
        <p14:creationId xmlns:p14="http://schemas.microsoft.com/office/powerpoint/2010/main" val="42027970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yle 9 - Software Development">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FC202AA-5402-B44D-BCD6-BE968F85CE70}"/>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15" name="Picture 14">
            <a:extLst>
              <a:ext uri="{FF2B5EF4-FFF2-40B4-BE49-F238E27FC236}">
                <a16:creationId xmlns:a16="http://schemas.microsoft.com/office/drawing/2014/main" id="{62A48D0D-A02A-7D4A-9354-616D61337F1F}"/>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18657DC1-27DB-634F-95D6-71C3C495895B}"/>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F99E7F7B-4D47-6F47-8127-B9497557962D}"/>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DEC0F1B3-665E-FC48-B903-C95D523F50D9}"/>
              </a:ext>
            </a:extLst>
          </p:cNvPr>
          <p:cNvSpPr/>
          <p:nvPr userDrawn="1"/>
        </p:nvSpPr>
        <p:spPr>
          <a:xfrm>
            <a:off x="0" y="6116488"/>
            <a:ext cx="12192000" cy="2010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7E246D42-F23F-B54D-AF13-F5654346F680}"/>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Software Development</a:t>
            </a:r>
            <a:endParaRPr lang="en-US" sz="900" b="0" i="0" dirty="0">
              <a:solidFill>
                <a:schemeClr val="bg2"/>
              </a:solidFill>
              <a:latin typeface="Arial" panose="020B0604020202020204" pitchFamily="34" charset="0"/>
              <a:cs typeface="Arial" panose="020B0604020202020204" pitchFamily="34" charset="0"/>
            </a:endParaRPr>
          </a:p>
        </p:txBody>
      </p:sp>
      <p:sp>
        <p:nvSpPr>
          <p:cNvPr id="23" name="Text Placeholder 13">
            <a:extLst>
              <a:ext uri="{FF2B5EF4-FFF2-40B4-BE49-F238E27FC236}">
                <a16:creationId xmlns:a16="http://schemas.microsoft.com/office/drawing/2014/main" id="{16689B02-2355-134D-8A92-3105D45535C7}"/>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0" name="Picture 26">
            <a:extLst>
              <a:ext uri="{FF2B5EF4-FFF2-40B4-BE49-F238E27FC236}">
                <a16:creationId xmlns:a16="http://schemas.microsoft.com/office/drawing/2014/main" id="{BD071683-4D7E-1E44-9404-8707D53F53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16065797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yle 9 - Artificial Intelligence">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CDC5D9-3A7B-FC41-9A9B-A63EE62A1821}"/>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5" name="Picture 14">
            <a:extLst>
              <a:ext uri="{FF2B5EF4-FFF2-40B4-BE49-F238E27FC236}">
                <a16:creationId xmlns:a16="http://schemas.microsoft.com/office/drawing/2014/main" id="{C20698E9-C08D-E348-9243-AB6C43D750DB}"/>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7" name="Slide Number Placeholder 4">
            <a:extLst>
              <a:ext uri="{FF2B5EF4-FFF2-40B4-BE49-F238E27FC236}">
                <a16:creationId xmlns:a16="http://schemas.microsoft.com/office/drawing/2014/main" id="{0863FFB7-72E7-4841-8DE4-CCC5E6E737E3}"/>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18" name="Title 1">
            <a:extLst>
              <a:ext uri="{FF2B5EF4-FFF2-40B4-BE49-F238E27FC236}">
                <a16:creationId xmlns:a16="http://schemas.microsoft.com/office/drawing/2014/main" id="{C7C1F51B-CDB0-034A-B224-9CEDC01BCFB2}"/>
              </a:ext>
            </a:extLst>
          </p:cNvPr>
          <p:cNvSpPr>
            <a:spLocks noGrp="1"/>
          </p:cNvSpPr>
          <p:nvPr>
            <p:ph type="title" hasCustomPrompt="1"/>
          </p:nvPr>
        </p:nvSpPr>
        <p:spPr>
          <a:xfrm>
            <a:off x="6384512"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20" name="Rectangle 19">
            <a:extLst>
              <a:ext uri="{FF2B5EF4-FFF2-40B4-BE49-F238E27FC236}">
                <a16:creationId xmlns:a16="http://schemas.microsoft.com/office/drawing/2014/main" id="{1022EA8F-62DD-EE40-8F32-D10D54BD94AF}"/>
              </a:ext>
            </a:extLst>
          </p:cNvPr>
          <p:cNvSpPr/>
          <p:nvPr userDrawn="1"/>
        </p:nvSpPr>
        <p:spPr>
          <a:xfrm>
            <a:off x="0" y="6116488"/>
            <a:ext cx="12192000" cy="201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TextBox 20">
            <a:extLst>
              <a:ext uri="{FF2B5EF4-FFF2-40B4-BE49-F238E27FC236}">
                <a16:creationId xmlns:a16="http://schemas.microsoft.com/office/drawing/2014/main" id="{5FE22A58-1C8F-8346-844A-AA6305FC8B7F}"/>
              </a:ext>
            </a:extLst>
          </p:cNvPr>
          <p:cNvSpPr txBox="1"/>
          <p:nvPr userDrawn="1"/>
        </p:nvSpPr>
        <p:spPr>
          <a:xfrm>
            <a:off x="748023" y="6101592"/>
            <a:ext cx="4381500" cy="230832"/>
          </a:xfrm>
          <a:prstGeom prst="rect">
            <a:avLst/>
          </a:prstGeom>
          <a:noFill/>
        </p:spPr>
        <p:txBody>
          <a:bodyPr wrap="square" rtlCol="0">
            <a:spAutoFit/>
          </a:bodyPr>
          <a:lstStyle/>
          <a:p>
            <a:r>
              <a:rPr lang="en-GB" sz="900" b="0" i="0" kern="1200" dirty="0">
                <a:solidFill>
                  <a:schemeClr val="bg2"/>
                </a:solidFill>
                <a:effectLst/>
                <a:latin typeface="Arial" panose="020B0604020202020204" pitchFamily="34" charset="0"/>
                <a:ea typeface="+mn-ea"/>
                <a:cs typeface="Arial" panose="020B0604020202020204" pitchFamily="34" charset="0"/>
              </a:rPr>
              <a:t>Artificial Intelligence</a:t>
            </a:r>
            <a:endParaRPr lang="en-US" sz="900" b="0" i="0" dirty="0">
              <a:solidFill>
                <a:schemeClr val="bg2"/>
              </a:solidFill>
              <a:latin typeface="Arial" panose="020B0604020202020204" pitchFamily="34" charset="0"/>
              <a:cs typeface="Arial" panose="020B0604020202020204" pitchFamily="34" charset="0"/>
            </a:endParaRPr>
          </a:p>
        </p:txBody>
      </p:sp>
      <p:sp>
        <p:nvSpPr>
          <p:cNvPr id="30" name="Text Placeholder 13">
            <a:extLst>
              <a:ext uri="{FF2B5EF4-FFF2-40B4-BE49-F238E27FC236}">
                <a16:creationId xmlns:a16="http://schemas.microsoft.com/office/drawing/2014/main" id="{4CC983FB-7B95-FD48-BE46-85A791BC7137}"/>
              </a:ext>
            </a:extLst>
          </p:cNvPr>
          <p:cNvSpPr>
            <a:spLocks noGrp="1"/>
          </p:cNvSpPr>
          <p:nvPr>
            <p:ph type="body" sz="quarter" idx="14" hasCustomPrompt="1"/>
          </p:nvPr>
        </p:nvSpPr>
        <p:spPr>
          <a:xfrm>
            <a:off x="6384512" y="1114007"/>
            <a:ext cx="4969768" cy="4888000"/>
          </a:xfrm>
        </p:spPr>
        <p:txBody>
          <a:bodyPr>
            <a:normAutofit/>
          </a:bodyPr>
          <a:lstStyle>
            <a:lvl1pPr marL="0" indent="0">
              <a:buFont typeface="+mj-lt"/>
              <a:buNone/>
              <a:defRPr sz="14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pic>
        <p:nvPicPr>
          <p:cNvPr id="10" name="Picture 27">
            <a:extLst>
              <a:ext uri="{FF2B5EF4-FFF2-40B4-BE49-F238E27FC236}">
                <a16:creationId xmlns:a16="http://schemas.microsoft.com/office/drawing/2014/main" id="{4E09E28A-6CBA-B648-A9CB-96656A6C4A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1166" y="6317530"/>
            <a:ext cx="960833" cy="540469"/>
          </a:xfrm>
          <a:prstGeom prst="rect">
            <a:avLst/>
          </a:prstGeom>
        </p:spPr>
      </p:pic>
    </p:spTree>
    <p:extLst>
      <p:ext uri="{BB962C8B-B14F-4D97-AF65-F5344CB8AC3E}">
        <p14:creationId xmlns:p14="http://schemas.microsoft.com/office/powerpoint/2010/main" val="1467066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tyle - Contents ">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20CE5F-17DD-B74D-9272-0308033DFFD8}"/>
              </a:ext>
            </a:extLst>
          </p:cNvPr>
          <p:cNvSpPr>
            <a:spLocks noGrp="1"/>
          </p:cNvSpPr>
          <p:nvPr>
            <p:ph type="title" hasCustomPrompt="1"/>
          </p:nvPr>
        </p:nvSpPr>
        <p:spPr>
          <a:xfrm>
            <a:off x="838200" y="381418"/>
            <a:ext cx="10515600" cy="595431"/>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Contents</a:t>
            </a:r>
          </a:p>
        </p:txBody>
      </p:sp>
      <p:sp>
        <p:nvSpPr>
          <p:cNvPr id="10" name="Rectangle 9">
            <a:extLst>
              <a:ext uri="{FF2B5EF4-FFF2-40B4-BE49-F238E27FC236}">
                <a16:creationId xmlns:a16="http://schemas.microsoft.com/office/drawing/2014/main" id="{DFBC6280-0328-254F-81B8-61BC660EC8CD}"/>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4" name="Text Placeholder 13">
            <a:extLst>
              <a:ext uri="{FF2B5EF4-FFF2-40B4-BE49-F238E27FC236}">
                <a16:creationId xmlns:a16="http://schemas.microsoft.com/office/drawing/2014/main" id="{2DC4F0E0-69EF-AC48-B54C-7ABE40BDE8D9}"/>
              </a:ext>
            </a:extLst>
          </p:cNvPr>
          <p:cNvSpPr>
            <a:spLocks noGrp="1"/>
          </p:cNvSpPr>
          <p:nvPr>
            <p:ph type="body" sz="quarter" idx="10" hasCustomPrompt="1"/>
          </p:nvPr>
        </p:nvSpPr>
        <p:spPr>
          <a:xfrm>
            <a:off x="838200" y="1071061"/>
            <a:ext cx="10515600" cy="4975320"/>
          </a:xfrm>
        </p:spPr>
        <p:txBody>
          <a:bodyPr/>
          <a:lstStyle>
            <a:lvl1pPr marL="0" marR="0" indent="0" algn="l" defTabSz="914377" rtl="0" eaLnBrk="1" fontAlgn="auto" latinLnBrk="0" hangingPunct="1">
              <a:lnSpc>
                <a:spcPct val="90000"/>
              </a:lnSpc>
              <a:spcBef>
                <a:spcPts val="1000"/>
              </a:spcBef>
              <a:spcAft>
                <a:spcPts val="0"/>
              </a:spcAft>
              <a:buClrTx/>
              <a:buSzTx/>
              <a:buFont typeface="+mj-lt"/>
              <a:buNone/>
              <a:tabLst/>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marL="514338" marR="0" lvl="0" indent="-514338" algn="l" defTabSz="914377" rtl="0" eaLnBrk="1" fontAlgn="auto" latinLnBrk="0" hangingPunct="1">
              <a:lnSpc>
                <a:spcPct val="90000"/>
              </a:lnSpc>
              <a:spcBef>
                <a:spcPts val="1000"/>
              </a:spcBef>
              <a:spcAft>
                <a:spcPts val="0"/>
              </a:spcAft>
              <a:buClrTx/>
              <a:buSzTx/>
              <a:buFont typeface="+mj-lt"/>
              <a:buAutoNum type="arabicPeriod"/>
              <a:tabLst/>
              <a:defRPr/>
            </a:pPr>
            <a:r>
              <a:rPr lang="en-US" dirty="0"/>
              <a:t>Page Name Here</a:t>
            </a:r>
          </a:p>
          <a:p>
            <a:pPr lvl="0"/>
            <a:endParaRPr lang="en-US" dirty="0"/>
          </a:p>
          <a:p>
            <a:pPr lvl="0"/>
            <a:r>
              <a:rPr lang="en-US" dirty="0"/>
              <a:t>    </a:t>
            </a:r>
          </a:p>
        </p:txBody>
      </p:sp>
      <p:pic>
        <p:nvPicPr>
          <p:cNvPr id="8" name="Picture 7">
            <a:extLst>
              <a:ext uri="{FF2B5EF4-FFF2-40B4-BE49-F238E27FC236}">
                <a16:creationId xmlns:a16="http://schemas.microsoft.com/office/drawing/2014/main" id="{D44F8591-029A-8641-87F9-6F5514435AD8}"/>
              </a:ext>
            </a:extLst>
          </p:cNvPr>
          <p:cNvPicPr>
            <a:picLocks noChangeAspect="1"/>
          </p:cNvPicPr>
          <p:nvPr userDrawn="1"/>
        </p:nvPicPr>
        <p:blipFill>
          <a:blip r:embed="rId2"/>
          <a:stretch>
            <a:fillRect/>
          </a:stretch>
        </p:blipFill>
        <p:spPr>
          <a:xfrm>
            <a:off x="838200" y="6412637"/>
            <a:ext cx="1715531" cy="357247"/>
          </a:xfrm>
          <a:prstGeom prst="rect">
            <a:avLst/>
          </a:prstGeom>
        </p:spPr>
      </p:pic>
    </p:spTree>
    <p:extLst>
      <p:ext uri="{BB962C8B-B14F-4D97-AF65-F5344CB8AC3E}">
        <p14:creationId xmlns:p14="http://schemas.microsoft.com/office/powerpoint/2010/main" val="1821226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Style - Quote">
    <p:bg>
      <p:bgPr>
        <a:solidFill>
          <a:schemeClr val="accent3"/>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21C0823-7DA8-F24C-95B7-EE3FEA14E60F}"/>
              </a:ext>
            </a:extLst>
          </p:cNvPr>
          <p:cNvSpPr>
            <a:spLocks noGrp="1"/>
          </p:cNvSpPr>
          <p:nvPr>
            <p:ph type="title" hasCustomPrompt="1"/>
          </p:nvPr>
        </p:nvSpPr>
        <p:spPr>
          <a:xfrm>
            <a:off x="3611116" y="2427190"/>
            <a:ext cx="4969768" cy="2003621"/>
          </a:xfrm>
        </p:spPr>
        <p:txBody>
          <a:bodyPr anchor="ctr" anchorCtr="0">
            <a:noAutofit/>
          </a:bodyPr>
          <a:lstStyle>
            <a:lvl1pPr algn="ctr">
              <a:defRPr sz="3600" b="0" i="0">
                <a:solidFill>
                  <a:schemeClr val="bg2"/>
                </a:solidFill>
                <a:latin typeface="Arial" panose="020B0604020202020204" pitchFamily="34" charset="0"/>
                <a:cs typeface="Arial" panose="020B0604020202020204" pitchFamily="34" charset="0"/>
              </a:defRPr>
            </a:lvl1pPr>
          </a:lstStyle>
          <a:p>
            <a:r>
              <a:rPr lang="en-US" dirty="0"/>
              <a:t>This page is to be </a:t>
            </a:r>
            <a:br>
              <a:rPr lang="en-US" dirty="0"/>
            </a:br>
            <a:r>
              <a:rPr lang="en-US" dirty="0"/>
              <a:t>used for any quote or foreword to be used. </a:t>
            </a:r>
          </a:p>
        </p:txBody>
      </p:sp>
    </p:spTree>
    <p:extLst>
      <p:ext uri="{BB962C8B-B14F-4D97-AF65-F5344CB8AC3E}">
        <p14:creationId xmlns:p14="http://schemas.microsoft.com/office/powerpoint/2010/main" val="14891561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e Style - Section Title">
    <p:bg>
      <p:bgPr>
        <a:solidFill>
          <a:schemeClr val="accent3"/>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21C0823-7DA8-F24C-95B7-EE3FEA14E60F}"/>
              </a:ext>
            </a:extLst>
          </p:cNvPr>
          <p:cNvSpPr>
            <a:spLocks noGrp="1"/>
          </p:cNvSpPr>
          <p:nvPr>
            <p:ph type="title" hasCustomPrompt="1"/>
          </p:nvPr>
        </p:nvSpPr>
        <p:spPr>
          <a:xfrm>
            <a:off x="3611116" y="3076379"/>
            <a:ext cx="4969768" cy="705243"/>
          </a:xfrm>
        </p:spPr>
        <p:txBody>
          <a:bodyPr anchor="ctr" anchorCtr="0">
            <a:noAutofit/>
          </a:bodyPr>
          <a:lstStyle>
            <a:lvl1pPr algn="ctr">
              <a:defRPr sz="5400" b="1" i="0">
                <a:solidFill>
                  <a:schemeClr val="bg2"/>
                </a:solidFill>
                <a:latin typeface="Arial" panose="020B0604020202020204" pitchFamily="34" charset="0"/>
                <a:cs typeface="Arial" panose="020B0604020202020204" pitchFamily="34" charset="0"/>
              </a:defRPr>
            </a:lvl1pPr>
          </a:lstStyle>
          <a:p>
            <a:r>
              <a:rPr lang="en-US" dirty="0"/>
              <a:t>Section Title </a:t>
            </a:r>
          </a:p>
        </p:txBody>
      </p:sp>
    </p:spTree>
    <p:extLst>
      <p:ext uri="{BB962C8B-B14F-4D97-AF65-F5344CB8AC3E}">
        <p14:creationId xmlns:p14="http://schemas.microsoft.com/office/powerpoint/2010/main" val="13344095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yle 1 - Text Left / Image Right">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F071351-0652-1143-AB21-185247F204DE}"/>
              </a:ext>
            </a:extLst>
          </p:cNvPr>
          <p:cNvSpPr/>
          <p:nvPr userDrawn="1"/>
        </p:nvSpPr>
        <p:spPr>
          <a:xfrm>
            <a:off x="0" y="6318421"/>
            <a:ext cx="12192000" cy="539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a:extLst>
              <a:ext uri="{FF2B5EF4-FFF2-40B4-BE49-F238E27FC236}">
                <a16:creationId xmlns:a16="http://schemas.microsoft.com/office/drawing/2014/main" id="{F5B4E7D6-A528-DF41-ABB8-4B2C584FBF82}"/>
              </a:ext>
            </a:extLst>
          </p:cNvPr>
          <p:cNvPicPr>
            <a:picLocks noChangeAspect="1"/>
          </p:cNvPicPr>
          <p:nvPr userDrawn="1"/>
        </p:nvPicPr>
        <p:blipFill>
          <a:blip r:embed="rId2"/>
          <a:stretch>
            <a:fillRect/>
          </a:stretch>
        </p:blipFill>
        <p:spPr>
          <a:xfrm>
            <a:off x="838200" y="6412637"/>
            <a:ext cx="1715531" cy="357247"/>
          </a:xfrm>
          <a:prstGeom prst="rect">
            <a:avLst/>
          </a:prstGeom>
        </p:spPr>
      </p:pic>
      <p:sp>
        <p:nvSpPr>
          <p:cNvPr id="15" name="Title 1">
            <a:extLst>
              <a:ext uri="{FF2B5EF4-FFF2-40B4-BE49-F238E27FC236}">
                <a16:creationId xmlns:a16="http://schemas.microsoft.com/office/drawing/2014/main" id="{7FE3E8F6-20BF-5D45-B11E-96876ED32AE4}"/>
              </a:ext>
            </a:extLst>
          </p:cNvPr>
          <p:cNvSpPr>
            <a:spLocks noGrp="1"/>
          </p:cNvSpPr>
          <p:nvPr>
            <p:ph type="title" hasCustomPrompt="1"/>
          </p:nvPr>
        </p:nvSpPr>
        <p:spPr>
          <a:xfrm>
            <a:off x="838200" y="381419"/>
            <a:ext cx="4969768" cy="632219"/>
          </a:xfrm>
        </p:spPr>
        <p:txBody>
          <a:bodyPr anchor="t" anchorCtr="0">
            <a:noAutofit/>
          </a:bodyPr>
          <a:lstStyle>
            <a:lvl1pPr>
              <a:defRPr sz="4400" b="1" i="0">
                <a:latin typeface="Arial" panose="020B0604020202020204" pitchFamily="34" charset="0"/>
                <a:cs typeface="Arial" panose="020B0604020202020204" pitchFamily="34" charset="0"/>
              </a:defRPr>
            </a:lvl1pPr>
          </a:lstStyle>
          <a:p>
            <a:r>
              <a:rPr lang="en-US" dirty="0"/>
              <a:t>Page Title</a:t>
            </a:r>
          </a:p>
        </p:txBody>
      </p:sp>
      <p:sp>
        <p:nvSpPr>
          <p:cNvPr id="9" name="Slide Number Placeholder 4">
            <a:extLst>
              <a:ext uri="{FF2B5EF4-FFF2-40B4-BE49-F238E27FC236}">
                <a16:creationId xmlns:a16="http://schemas.microsoft.com/office/drawing/2014/main" id="{0CF28692-93E8-AE4B-AAE0-8ACBED1D525C}"/>
              </a:ext>
            </a:extLst>
          </p:cNvPr>
          <p:cNvSpPr>
            <a:spLocks noGrp="1"/>
          </p:cNvSpPr>
          <p:nvPr>
            <p:ph type="sldNum" sz="quarter" idx="12"/>
          </p:nvPr>
        </p:nvSpPr>
        <p:spPr>
          <a:xfrm>
            <a:off x="9245600" y="6405648"/>
            <a:ext cx="2743200" cy="365125"/>
          </a:xfrm>
        </p:spPr>
        <p:txBody>
          <a:bodyPr/>
          <a:lstStyle>
            <a:lvl1pPr>
              <a:defRPr sz="1000" b="0" i="0">
                <a:solidFill>
                  <a:schemeClr val="bg2"/>
                </a:solidFill>
                <a:latin typeface="Arial" panose="020B0604020202020204" pitchFamily="34" charset="0"/>
                <a:cs typeface="Arial" panose="020B0604020202020204" pitchFamily="34" charset="0"/>
              </a:defRPr>
            </a:lvl1pPr>
          </a:lstStyle>
          <a:p>
            <a:fld id="{FE9C85F8-0BD3-7742-B238-5BE9A2749A8F}" type="slidenum">
              <a:rPr lang="en-US" smtClean="0"/>
              <a:pPr/>
              <a:t>‹#›</a:t>
            </a:fld>
            <a:endParaRPr lang="en-US" dirty="0"/>
          </a:p>
        </p:txBody>
      </p:sp>
      <p:sp>
        <p:nvSpPr>
          <p:cNvPr id="21" name="Text Placeholder 13">
            <a:extLst>
              <a:ext uri="{FF2B5EF4-FFF2-40B4-BE49-F238E27FC236}">
                <a16:creationId xmlns:a16="http://schemas.microsoft.com/office/drawing/2014/main" id="{2F0EFC19-CF41-DB41-B8E9-C60A32D7A191}"/>
              </a:ext>
            </a:extLst>
          </p:cNvPr>
          <p:cNvSpPr>
            <a:spLocks noGrp="1"/>
          </p:cNvSpPr>
          <p:nvPr>
            <p:ph type="body" sz="quarter" idx="10" hasCustomPrompt="1"/>
          </p:nvPr>
        </p:nvSpPr>
        <p:spPr>
          <a:xfrm>
            <a:off x="838200" y="1107853"/>
            <a:ext cx="4969768" cy="4905623"/>
          </a:xfrm>
        </p:spPr>
        <p:txBody>
          <a:bodyPr>
            <a:normAutofit/>
          </a:bodyPr>
          <a:lstStyle>
            <a:lvl1pPr marL="0" indent="0">
              <a:buFont typeface="+mj-lt"/>
              <a:buNone/>
              <a:defRPr sz="1600" b="0" i="0">
                <a:solidFill>
                  <a:schemeClr val="bg1"/>
                </a:solidFill>
                <a:latin typeface="Arial" panose="020B0604020202020204" pitchFamily="34" charset="0"/>
                <a:cs typeface="Arial" panose="020B0604020202020204" pitchFamily="34" charset="0"/>
              </a:defRPr>
            </a:lvl1pPr>
            <a:lvl2pPr marL="457189" indent="0">
              <a:buFont typeface="+mj-lt"/>
              <a:buNone/>
              <a:defRPr/>
            </a:lvl2pPr>
            <a:lvl3pPr marL="914377" indent="0">
              <a:buFont typeface="+mj-lt"/>
              <a:buNone/>
              <a:defRPr/>
            </a:lvl3pPr>
            <a:lvl4pPr marL="1371566" indent="0">
              <a:buFont typeface="+mj-lt"/>
              <a:buNone/>
              <a:defRPr/>
            </a:lvl4pPr>
            <a:lvl5pPr marL="1828754" indent="0">
              <a:buFont typeface="+mj-lt"/>
              <a:buNone/>
              <a:defRPr/>
            </a:lvl5pPr>
          </a:lstStyle>
          <a:p>
            <a:pPr lvl="0"/>
            <a:r>
              <a:rPr lang="en-US" dirty="0"/>
              <a:t>This will be the text paragraph that will contain any of the relevant content you wish to include.</a:t>
            </a:r>
          </a:p>
        </p:txBody>
      </p:sp>
      <p:sp>
        <p:nvSpPr>
          <p:cNvPr id="22" name="Picture Placeholder 18">
            <a:extLst>
              <a:ext uri="{FF2B5EF4-FFF2-40B4-BE49-F238E27FC236}">
                <a16:creationId xmlns:a16="http://schemas.microsoft.com/office/drawing/2014/main" id="{C4F13C3A-B7AB-9E4E-B901-9EE3CE3FC6A3}"/>
              </a:ext>
            </a:extLst>
          </p:cNvPr>
          <p:cNvSpPr>
            <a:spLocks noGrp="1"/>
          </p:cNvSpPr>
          <p:nvPr>
            <p:ph type="pic" sz="quarter" idx="11"/>
          </p:nvPr>
        </p:nvSpPr>
        <p:spPr>
          <a:xfrm>
            <a:off x="6384032" y="381419"/>
            <a:ext cx="4968552" cy="5632056"/>
          </a:xfrm>
        </p:spPr>
        <p:txBody>
          <a:bodyPr/>
          <a:lstStyle/>
          <a:p>
            <a:endParaRPr lang="en-US"/>
          </a:p>
        </p:txBody>
      </p:sp>
    </p:spTree>
    <p:extLst>
      <p:ext uri="{BB962C8B-B14F-4D97-AF65-F5344CB8AC3E}">
        <p14:creationId xmlns:p14="http://schemas.microsoft.com/office/powerpoint/2010/main" val="14053293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9C85F8-0BD3-7742-B238-5BE9A2749A8F}" type="slidenum">
              <a:rPr lang="en-US" smtClean="0"/>
              <a:t>‹#›</a:t>
            </a:fld>
            <a:endParaRPr lang="en-US"/>
          </a:p>
        </p:txBody>
      </p:sp>
    </p:spTree>
    <p:extLst>
      <p:ext uri="{BB962C8B-B14F-4D97-AF65-F5344CB8AC3E}">
        <p14:creationId xmlns:p14="http://schemas.microsoft.com/office/powerpoint/2010/main" val="1436357251"/>
      </p:ext>
    </p:extLst>
  </p:cSld>
  <p:clrMap bg1="lt1" tx1="dk1" bg2="lt2" tx2="dk2" accent1="accent1" accent2="accent2" accent3="accent3" accent4="accent4" accent5="accent5" accent6="accent6" hlink="hlink" folHlink="folHlink"/>
  <p:sldLayoutIdLst>
    <p:sldLayoutId id="2147483679" r:id="rId1"/>
    <p:sldLayoutId id="2147483730" r:id="rId2"/>
    <p:sldLayoutId id="2147483732" r:id="rId3"/>
    <p:sldLayoutId id="2147483731" r:id="rId4"/>
    <p:sldLayoutId id="2147483741" r:id="rId5"/>
    <p:sldLayoutId id="2147483661" r:id="rId6"/>
    <p:sldLayoutId id="2147483681" r:id="rId7"/>
    <p:sldLayoutId id="2147483672" r:id="rId8"/>
    <p:sldLayoutId id="2147483662" r:id="rId9"/>
    <p:sldLayoutId id="2147483684" r:id="rId10"/>
    <p:sldLayoutId id="2147483685" r:id="rId11"/>
    <p:sldLayoutId id="2147483686" r:id="rId12"/>
    <p:sldLayoutId id="2147483687" r:id="rId13"/>
    <p:sldLayoutId id="2147483663" r:id="rId14"/>
    <p:sldLayoutId id="2147483690" r:id="rId15"/>
    <p:sldLayoutId id="2147483691" r:id="rId16"/>
    <p:sldLayoutId id="2147483692" r:id="rId17"/>
    <p:sldLayoutId id="2147483693" r:id="rId18"/>
    <p:sldLayoutId id="2147483673" r:id="rId19"/>
    <p:sldLayoutId id="2147483696" r:id="rId20"/>
    <p:sldLayoutId id="2147483697" r:id="rId21"/>
    <p:sldLayoutId id="2147483698" r:id="rId22"/>
    <p:sldLayoutId id="2147483699" r:id="rId23"/>
    <p:sldLayoutId id="2147483680" r:id="rId24"/>
    <p:sldLayoutId id="2147483702" r:id="rId25"/>
    <p:sldLayoutId id="2147483703" r:id="rId26"/>
    <p:sldLayoutId id="2147483704" r:id="rId27"/>
    <p:sldLayoutId id="2147483705" r:id="rId28"/>
    <p:sldLayoutId id="2147483674" r:id="rId29"/>
    <p:sldLayoutId id="2147483708" r:id="rId30"/>
    <p:sldLayoutId id="2147483709" r:id="rId31"/>
    <p:sldLayoutId id="2147483710" r:id="rId32"/>
    <p:sldLayoutId id="2147483711" r:id="rId33"/>
    <p:sldLayoutId id="2147483675" r:id="rId34"/>
    <p:sldLayoutId id="2147483713" r:id="rId35"/>
    <p:sldLayoutId id="2147483715" r:id="rId36"/>
    <p:sldLayoutId id="2147483716" r:id="rId37"/>
    <p:sldLayoutId id="2147483717" r:id="rId38"/>
    <p:sldLayoutId id="2147483736" r:id="rId39"/>
    <p:sldLayoutId id="2147483737" r:id="rId40"/>
    <p:sldLayoutId id="2147483738" r:id="rId41"/>
    <p:sldLayoutId id="2147483739" r:id="rId42"/>
    <p:sldLayoutId id="2147483740" r:id="rId43"/>
    <p:sldLayoutId id="2147483676" r:id="rId44"/>
    <p:sldLayoutId id="2147483718" r:id="rId45"/>
    <p:sldLayoutId id="2147483721" r:id="rId46"/>
    <p:sldLayoutId id="2147483722" r:id="rId47"/>
    <p:sldLayoutId id="2147483723" r:id="rId48"/>
    <p:sldLayoutId id="2147483677" r:id="rId49"/>
    <p:sldLayoutId id="2147483726" r:id="rId50"/>
    <p:sldLayoutId id="2147483727" r:id="rId51"/>
    <p:sldLayoutId id="2147483728" r:id="rId52"/>
    <p:sldLayoutId id="2147483729" r:id="rId53"/>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2.xml"/><Relationship Id="rId5" Type="http://schemas.openxmlformats.org/officeDocument/2006/relationships/image" Target="../media/image37.jpe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3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3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2.xml"/><Relationship Id="rId5" Type="http://schemas.openxmlformats.org/officeDocument/2006/relationships/image" Target="../media/image26.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848A-709B-F44F-8645-481D242FF5C8}"/>
              </a:ext>
            </a:extLst>
          </p:cNvPr>
          <p:cNvSpPr>
            <a:spLocks noGrp="1"/>
          </p:cNvSpPr>
          <p:nvPr>
            <p:ph type="title"/>
          </p:nvPr>
        </p:nvSpPr>
        <p:spPr>
          <a:xfrm>
            <a:off x="6433930" y="2629454"/>
            <a:ext cx="5430217" cy="470617"/>
          </a:xfrm>
        </p:spPr>
        <p:txBody>
          <a:bodyPr/>
          <a:lstStyle/>
          <a:p>
            <a:r>
              <a:rPr lang="en-US" sz="2800" dirty="0"/>
              <a:t>MSc Software Development</a:t>
            </a:r>
          </a:p>
        </p:txBody>
      </p:sp>
      <p:sp>
        <p:nvSpPr>
          <p:cNvPr id="3" name="Text Placeholder 2">
            <a:extLst>
              <a:ext uri="{FF2B5EF4-FFF2-40B4-BE49-F238E27FC236}">
                <a16:creationId xmlns:a16="http://schemas.microsoft.com/office/drawing/2014/main" id="{CC62BB14-4A3F-7B44-ACCE-73381C07ABCC}"/>
              </a:ext>
            </a:extLst>
          </p:cNvPr>
          <p:cNvSpPr>
            <a:spLocks noGrp="1"/>
          </p:cNvSpPr>
          <p:nvPr>
            <p:ph type="body" sz="quarter" idx="10"/>
          </p:nvPr>
        </p:nvSpPr>
        <p:spPr>
          <a:xfrm>
            <a:off x="6433931" y="3237128"/>
            <a:ext cx="5430216" cy="383745"/>
          </a:xfrm>
        </p:spPr>
        <p:txBody>
          <a:bodyPr>
            <a:normAutofit fontScale="92500" lnSpcReduction="10000"/>
          </a:bodyPr>
          <a:lstStyle/>
          <a:p>
            <a:r>
              <a:rPr lang="en-US" dirty="0"/>
              <a:t>Programming</a:t>
            </a:r>
          </a:p>
        </p:txBody>
      </p:sp>
      <p:sp>
        <p:nvSpPr>
          <p:cNvPr id="4" name="Text Placeholder 3">
            <a:extLst>
              <a:ext uri="{FF2B5EF4-FFF2-40B4-BE49-F238E27FC236}">
                <a16:creationId xmlns:a16="http://schemas.microsoft.com/office/drawing/2014/main" id="{AB8CB82B-5BA6-1E4F-92E3-6EBB3BC3B0A3}"/>
              </a:ext>
            </a:extLst>
          </p:cNvPr>
          <p:cNvSpPr>
            <a:spLocks noGrp="1"/>
          </p:cNvSpPr>
          <p:nvPr>
            <p:ph type="body" sz="quarter" idx="11"/>
          </p:nvPr>
        </p:nvSpPr>
        <p:spPr/>
        <p:txBody>
          <a:bodyPr>
            <a:normAutofit/>
          </a:bodyPr>
          <a:lstStyle/>
          <a:p>
            <a:r>
              <a:rPr lang="en-US" dirty="0"/>
              <a:t>Iteration statements - loops</a:t>
            </a:r>
          </a:p>
          <a:p>
            <a:endParaRPr lang="en-US" dirty="0"/>
          </a:p>
        </p:txBody>
      </p:sp>
    </p:spTree>
    <p:extLst>
      <p:ext uri="{BB962C8B-B14F-4D97-AF65-F5344CB8AC3E}">
        <p14:creationId xmlns:p14="http://schemas.microsoft.com/office/powerpoint/2010/main" val="914427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284F26-B5D9-FB29-9E16-F2326522F246}"/>
              </a:ext>
            </a:extLst>
          </p:cNvPr>
          <p:cNvSpPr>
            <a:spLocks noGrp="1"/>
          </p:cNvSpPr>
          <p:nvPr>
            <p:ph type="title"/>
          </p:nvPr>
        </p:nvSpPr>
        <p:spPr/>
        <p:txBody>
          <a:bodyPr/>
          <a:lstStyle/>
          <a:p>
            <a:r>
              <a:rPr lang="en-GB" dirty="0"/>
              <a:t>for loop </a:t>
            </a:r>
          </a:p>
        </p:txBody>
      </p:sp>
      <p:sp>
        <p:nvSpPr>
          <p:cNvPr id="4" name="Text Placeholder 3">
            <a:extLst>
              <a:ext uri="{FF2B5EF4-FFF2-40B4-BE49-F238E27FC236}">
                <a16:creationId xmlns:a16="http://schemas.microsoft.com/office/drawing/2014/main" id="{E2BEC54F-15CF-3169-5ECA-2A9C01DCCC49}"/>
              </a:ext>
            </a:extLst>
          </p:cNvPr>
          <p:cNvSpPr>
            <a:spLocks noGrp="1"/>
          </p:cNvSpPr>
          <p:nvPr>
            <p:ph type="body" sz="quarter" idx="10"/>
          </p:nvPr>
        </p:nvSpPr>
        <p:spPr/>
        <p:txBody>
          <a:bodyPr/>
          <a:lstStyle/>
          <a:p>
            <a:r>
              <a:rPr lang="en-GB" altLang="en-US" dirty="0">
                <a:solidFill>
                  <a:schemeClr val="tx1"/>
                </a:solidFill>
              </a:rPr>
              <a:t>Specifies the counter-controlled-repetition details in a single line of code.</a:t>
            </a:r>
          </a:p>
          <a:p>
            <a:r>
              <a:rPr lang="en-GB" altLang="en-US" dirty="0">
                <a:solidFill>
                  <a:schemeClr val="tx1"/>
                </a:solidFill>
              </a:rPr>
              <a:t>Probably the most commonly used loop statement in Java.</a:t>
            </a:r>
          </a:p>
          <a:p>
            <a:endParaRPr lang="en-GB" altLang="en-US" dirty="0">
              <a:solidFill>
                <a:srgbClr val="003300"/>
              </a:solidFill>
            </a:endParaRPr>
          </a:p>
          <a:p>
            <a:endParaRPr lang="en-GB" dirty="0"/>
          </a:p>
        </p:txBody>
      </p:sp>
      <p:pic>
        <p:nvPicPr>
          <p:cNvPr id="6" name="Picture 5">
            <a:extLst>
              <a:ext uri="{FF2B5EF4-FFF2-40B4-BE49-F238E27FC236}">
                <a16:creationId xmlns:a16="http://schemas.microsoft.com/office/drawing/2014/main" id="{C7E93F14-490F-A13D-1379-E510670A5790}"/>
              </a:ext>
            </a:extLst>
          </p:cNvPr>
          <p:cNvPicPr>
            <a:picLocks noChangeAspect="1"/>
          </p:cNvPicPr>
          <p:nvPr/>
        </p:nvPicPr>
        <p:blipFill>
          <a:blip r:embed="rId2"/>
          <a:stretch>
            <a:fillRect/>
          </a:stretch>
        </p:blipFill>
        <p:spPr>
          <a:xfrm>
            <a:off x="1608555" y="3051316"/>
            <a:ext cx="4981610" cy="1110134"/>
          </a:xfrm>
          <a:prstGeom prst="rect">
            <a:avLst/>
          </a:prstGeom>
        </p:spPr>
      </p:pic>
      <p:sp>
        <p:nvSpPr>
          <p:cNvPr id="7" name="TextBox 6">
            <a:extLst>
              <a:ext uri="{FF2B5EF4-FFF2-40B4-BE49-F238E27FC236}">
                <a16:creationId xmlns:a16="http://schemas.microsoft.com/office/drawing/2014/main" id="{D707F0AE-9899-0B6C-E400-5B6F4FC50620}"/>
              </a:ext>
            </a:extLst>
          </p:cNvPr>
          <p:cNvSpPr txBox="1"/>
          <p:nvPr/>
        </p:nvSpPr>
        <p:spPr>
          <a:xfrm>
            <a:off x="8395519" y="2492699"/>
            <a:ext cx="1205120" cy="2246769"/>
          </a:xfrm>
          <a:prstGeom prst="rect">
            <a:avLst/>
          </a:prstGeom>
          <a:noFill/>
        </p:spPr>
        <p:txBody>
          <a:bodyPr wrap="square">
            <a:spAutoFit/>
          </a:bodyPr>
          <a:lstStyle/>
          <a:p>
            <a:pPr marL="0" marR="0">
              <a:spcBef>
                <a:spcPts val="0"/>
              </a:spcBef>
              <a:spcAft>
                <a:spcPts val="0"/>
              </a:spcAft>
            </a:pPr>
            <a:r>
              <a:rPr lang="en-GB" sz="1400" dirty="0">
                <a:solidFill>
                  <a:srgbClr val="000000"/>
                </a:solidFill>
                <a:effectLst/>
                <a:latin typeface="Consolas" panose="020B0609020204030204" pitchFamily="49" charset="0"/>
              </a:rPr>
              <a:t>1</a:t>
            </a:r>
          </a:p>
          <a:p>
            <a:pPr marL="0" marR="0">
              <a:spcBef>
                <a:spcPts val="0"/>
              </a:spcBef>
              <a:spcAft>
                <a:spcPts val="0"/>
              </a:spcAft>
            </a:pPr>
            <a:r>
              <a:rPr lang="en-GB" sz="1400" dirty="0">
                <a:solidFill>
                  <a:srgbClr val="000000"/>
                </a:solidFill>
                <a:effectLst/>
                <a:latin typeface="Consolas" panose="020B0609020204030204" pitchFamily="49" charset="0"/>
              </a:rPr>
              <a:t>2</a:t>
            </a:r>
          </a:p>
          <a:p>
            <a:pPr marL="0" marR="0">
              <a:spcBef>
                <a:spcPts val="0"/>
              </a:spcBef>
              <a:spcAft>
                <a:spcPts val="0"/>
              </a:spcAft>
            </a:pPr>
            <a:r>
              <a:rPr lang="en-GB" sz="1400" dirty="0">
                <a:solidFill>
                  <a:srgbClr val="000000"/>
                </a:solidFill>
                <a:effectLst/>
                <a:latin typeface="Consolas" panose="020B0609020204030204" pitchFamily="49" charset="0"/>
              </a:rPr>
              <a:t>3</a:t>
            </a:r>
          </a:p>
          <a:p>
            <a:pPr marL="0" marR="0">
              <a:spcBef>
                <a:spcPts val="0"/>
              </a:spcBef>
              <a:spcAft>
                <a:spcPts val="0"/>
              </a:spcAft>
            </a:pPr>
            <a:r>
              <a:rPr lang="en-GB" sz="1400" dirty="0">
                <a:solidFill>
                  <a:srgbClr val="000000"/>
                </a:solidFill>
                <a:effectLst/>
                <a:latin typeface="Consolas" panose="020B0609020204030204" pitchFamily="49" charset="0"/>
              </a:rPr>
              <a:t>4</a:t>
            </a:r>
          </a:p>
          <a:p>
            <a:pPr marL="0" marR="0">
              <a:spcBef>
                <a:spcPts val="0"/>
              </a:spcBef>
              <a:spcAft>
                <a:spcPts val="0"/>
              </a:spcAft>
            </a:pPr>
            <a:r>
              <a:rPr lang="en-GB" sz="1400" dirty="0">
                <a:solidFill>
                  <a:srgbClr val="000000"/>
                </a:solidFill>
                <a:effectLst/>
                <a:latin typeface="Consolas" panose="020B0609020204030204" pitchFamily="49" charset="0"/>
              </a:rPr>
              <a:t>5</a:t>
            </a:r>
          </a:p>
          <a:p>
            <a:pPr marL="0" marR="0">
              <a:spcBef>
                <a:spcPts val="0"/>
              </a:spcBef>
              <a:spcAft>
                <a:spcPts val="0"/>
              </a:spcAft>
            </a:pPr>
            <a:r>
              <a:rPr lang="en-GB" sz="1400" dirty="0">
                <a:solidFill>
                  <a:srgbClr val="000000"/>
                </a:solidFill>
                <a:effectLst/>
                <a:latin typeface="Consolas" panose="020B0609020204030204" pitchFamily="49" charset="0"/>
              </a:rPr>
              <a:t>6</a:t>
            </a:r>
          </a:p>
          <a:p>
            <a:pPr marL="0" marR="0">
              <a:spcBef>
                <a:spcPts val="0"/>
              </a:spcBef>
              <a:spcAft>
                <a:spcPts val="0"/>
              </a:spcAft>
            </a:pPr>
            <a:r>
              <a:rPr lang="en-GB" sz="1400" dirty="0">
                <a:solidFill>
                  <a:srgbClr val="000000"/>
                </a:solidFill>
                <a:effectLst/>
                <a:latin typeface="Consolas" panose="020B0609020204030204" pitchFamily="49" charset="0"/>
              </a:rPr>
              <a:t>7</a:t>
            </a:r>
          </a:p>
          <a:p>
            <a:pPr marL="0" marR="0">
              <a:spcBef>
                <a:spcPts val="0"/>
              </a:spcBef>
              <a:spcAft>
                <a:spcPts val="0"/>
              </a:spcAft>
            </a:pPr>
            <a:r>
              <a:rPr lang="en-GB" sz="1400" dirty="0">
                <a:solidFill>
                  <a:srgbClr val="000000"/>
                </a:solidFill>
                <a:effectLst/>
                <a:latin typeface="Consolas" panose="020B0609020204030204" pitchFamily="49" charset="0"/>
              </a:rPr>
              <a:t>8</a:t>
            </a:r>
          </a:p>
          <a:p>
            <a:pPr marL="0" marR="0">
              <a:spcBef>
                <a:spcPts val="0"/>
              </a:spcBef>
              <a:spcAft>
                <a:spcPts val="0"/>
              </a:spcAft>
            </a:pPr>
            <a:r>
              <a:rPr lang="en-GB" sz="1400" dirty="0">
                <a:solidFill>
                  <a:srgbClr val="000000"/>
                </a:solidFill>
                <a:effectLst/>
                <a:latin typeface="Consolas" panose="020B0609020204030204" pitchFamily="49" charset="0"/>
              </a:rPr>
              <a:t>9</a:t>
            </a:r>
          </a:p>
          <a:p>
            <a:pPr marL="0" marR="0">
              <a:spcBef>
                <a:spcPts val="0"/>
              </a:spcBef>
              <a:spcAft>
                <a:spcPts val="0"/>
              </a:spcAft>
            </a:pPr>
            <a:r>
              <a:rPr lang="en-GB" sz="1400" dirty="0">
                <a:solidFill>
                  <a:srgbClr val="000000"/>
                </a:solidFill>
                <a:effectLst/>
                <a:latin typeface="Consolas" panose="020B0609020204030204" pitchFamily="49" charset="0"/>
              </a:rPr>
              <a:t>10</a:t>
            </a:r>
          </a:p>
        </p:txBody>
      </p:sp>
      <p:cxnSp>
        <p:nvCxnSpPr>
          <p:cNvPr id="8" name="AutoShape 3">
            <a:extLst>
              <a:ext uri="{FF2B5EF4-FFF2-40B4-BE49-F238E27FC236}">
                <a16:creationId xmlns:a16="http://schemas.microsoft.com/office/drawing/2014/main" id="{220C76A7-7993-EEB5-B785-CABB2AB32F0D}"/>
              </a:ext>
              <a:ext uri="{C183D7F6-B498-43B3-948B-1728B52AA6E4}">
                <adec:decorative xmlns:adec="http://schemas.microsoft.com/office/drawing/2017/decorative" val="1"/>
              </a:ext>
            </a:extLst>
          </p:cNvPr>
          <p:cNvCxnSpPr>
            <a:cxnSpLocks noChangeShapeType="1"/>
          </p:cNvCxnSpPr>
          <p:nvPr/>
        </p:nvCxnSpPr>
        <p:spPr bwMode="auto">
          <a:xfrm>
            <a:off x="6826581" y="3337793"/>
            <a:ext cx="1429789"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 name="TextBox 9">
            <a:extLst>
              <a:ext uri="{FF2B5EF4-FFF2-40B4-BE49-F238E27FC236}">
                <a16:creationId xmlns:a16="http://schemas.microsoft.com/office/drawing/2014/main" id="{E75D87B5-3C58-F638-3060-F7F1F8066AF1}"/>
              </a:ext>
            </a:extLst>
          </p:cNvPr>
          <p:cNvSpPr txBox="1"/>
          <p:nvPr/>
        </p:nvSpPr>
        <p:spPr>
          <a:xfrm>
            <a:off x="6211958" y="807945"/>
            <a:ext cx="5744816" cy="1200329"/>
          </a:xfrm>
          <a:prstGeom prst="rect">
            <a:avLst/>
          </a:prstGeom>
          <a:noFill/>
        </p:spPr>
        <p:txBody>
          <a:bodyPr wrap="square">
            <a:spAutoFit/>
          </a:bodyPr>
          <a:lstStyle/>
          <a:p>
            <a:pPr marL="0" indent="0">
              <a:buFontTx/>
              <a:buNone/>
              <a:defRPr/>
            </a:pPr>
            <a:r>
              <a:rPr lang="en-GB" b="1" dirty="0">
                <a:latin typeface="Consolas" panose="020B0609020204030204" pitchFamily="49" charset="0"/>
              </a:rPr>
              <a:t>for</a:t>
            </a:r>
            <a:r>
              <a:rPr lang="en-GB" dirty="0">
                <a:latin typeface="Consolas" panose="020B0609020204030204" pitchFamily="49" charset="0"/>
              </a:rPr>
              <a:t> (</a:t>
            </a:r>
            <a:r>
              <a:rPr lang="en-GB" b="1" i="1" dirty="0">
                <a:solidFill>
                  <a:srgbClr val="00B050"/>
                </a:solidFill>
                <a:latin typeface="Consolas" panose="020B0609020204030204" pitchFamily="49" charset="0"/>
              </a:rPr>
              <a:t>initialisation</a:t>
            </a:r>
            <a:r>
              <a:rPr lang="en-GB" dirty="0">
                <a:latin typeface="Consolas" panose="020B0609020204030204" pitchFamily="49" charset="0"/>
              </a:rPr>
              <a:t>; </a:t>
            </a:r>
            <a:r>
              <a:rPr lang="en-GB" b="1" i="1" dirty="0">
                <a:solidFill>
                  <a:srgbClr val="00B050"/>
                </a:solidFill>
                <a:latin typeface="Consolas" panose="020B0609020204030204" pitchFamily="49" charset="0"/>
              </a:rPr>
              <a:t>termination</a:t>
            </a:r>
            <a:r>
              <a:rPr lang="en-GB" dirty="0">
                <a:latin typeface="Consolas" panose="020B0609020204030204" pitchFamily="49" charset="0"/>
              </a:rPr>
              <a:t>; </a:t>
            </a:r>
            <a:r>
              <a:rPr lang="en-GB" b="1" i="1" dirty="0">
                <a:solidFill>
                  <a:srgbClr val="00B050"/>
                </a:solidFill>
                <a:latin typeface="Consolas" panose="020B0609020204030204" pitchFamily="49" charset="0"/>
              </a:rPr>
              <a:t>increment</a:t>
            </a:r>
            <a:r>
              <a:rPr lang="en-GB" dirty="0">
                <a:latin typeface="Consolas" panose="020B0609020204030204" pitchFamily="49" charset="0"/>
              </a:rPr>
              <a:t>) { </a:t>
            </a:r>
            <a:br>
              <a:rPr lang="en-GB" dirty="0">
                <a:latin typeface="Consolas" panose="020B0609020204030204" pitchFamily="49" charset="0"/>
              </a:rPr>
            </a:br>
            <a:r>
              <a:rPr lang="en-GB" dirty="0">
                <a:latin typeface="Consolas" panose="020B0609020204030204" pitchFamily="49" charset="0"/>
              </a:rPr>
              <a:t>       		</a:t>
            </a:r>
            <a:r>
              <a:rPr lang="en-GB" i="1" dirty="0">
                <a:latin typeface="Consolas" panose="020B0609020204030204" pitchFamily="49" charset="0"/>
              </a:rPr>
              <a:t>statement(s);   </a:t>
            </a:r>
            <a:r>
              <a:rPr lang="en-GB" dirty="0">
                <a:latin typeface="Consolas" panose="020B0609020204030204" pitchFamily="49" charset="0"/>
              </a:rPr>
              <a:t>  </a:t>
            </a:r>
          </a:p>
          <a:p>
            <a:pPr marL="0" indent="0">
              <a:buFontTx/>
              <a:buNone/>
              <a:defRPr/>
            </a:pPr>
            <a:r>
              <a:rPr lang="en-GB" dirty="0">
                <a:latin typeface="Consolas" panose="020B0609020204030204" pitchFamily="49" charset="0"/>
              </a:rPr>
              <a:t>}</a:t>
            </a:r>
          </a:p>
        </p:txBody>
      </p:sp>
    </p:spTree>
    <p:extLst>
      <p:ext uri="{BB962C8B-B14F-4D97-AF65-F5344CB8AC3E}">
        <p14:creationId xmlns:p14="http://schemas.microsoft.com/office/powerpoint/2010/main" val="3036762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284F26-B5D9-FB29-9E16-F2326522F246}"/>
              </a:ext>
            </a:extLst>
          </p:cNvPr>
          <p:cNvSpPr>
            <a:spLocks noGrp="1"/>
          </p:cNvSpPr>
          <p:nvPr>
            <p:ph type="title"/>
          </p:nvPr>
        </p:nvSpPr>
        <p:spPr/>
        <p:txBody>
          <a:bodyPr/>
          <a:lstStyle/>
          <a:p>
            <a:r>
              <a:rPr lang="en-GB" dirty="0"/>
              <a:t>for loop </a:t>
            </a:r>
          </a:p>
        </p:txBody>
      </p:sp>
      <p:pic>
        <p:nvPicPr>
          <p:cNvPr id="9" name="Picture 8">
            <a:extLst>
              <a:ext uri="{FF2B5EF4-FFF2-40B4-BE49-F238E27FC236}">
                <a16:creationId xmlns:a16="http://schemas.microsoft.com/office/drawing/2014/main" id="{55A143BF-94CA-29AE-8E1B-8F40AE65CF03}"/>
              </a:ext>
            </a:extLst>
          </p:cNvPr>
          <p:cNvPicPr>
            <a:picLocks noChangeAspect="1"/>
          </p:cNvPicPr>
          <p:nvPr/>
        </p:nvPicPr>
        <p:blipFill>
          <a:blip r:embed="rId2"/>
          <a:stretch>
            <a:fillRect/>
          </a:stretch>
        </p:blipFill>
        <p:spPr>
          <a:xfrm>
            <a:off x="2642224" y="2663690"/>
            <a:ext cx="4981610" cy="1110134"/>
          </a:xfrm>
          <a:prstGeom prst="rect">
            <a:avLst/>
          </a:prstGeom>
        </p:spPr>
      </p:pic>
      <p:sp>
        <p:nvSpPr>
          <p:cNvPr id="13" name="TextBox 12">
            <a:extLst>
              <a:ext uri="{FF2B5EF4-FFF2-40B4-BE49-F238E27FC236}">
                <a16:creationId xmlns:a16="http://schemas.microsoft.com/office/drawing/2014/main" id="{D99A0553-6BBE-2AC7-9358-640EE25738B0}"/>
              </a:ext>
            </a:extLst>
          </p:cNvPr>
          <p:cNvSpPr txBox="1"/>
          <p:nvPr/>
        </p:nvSpPr>
        <p:spPr>
          <a:xfrm>
            <a:off x="4996898" y="532827"/>
            <a:ext cx="6097656" cy="646331"/>
          </a:xfrm>
          <a:prstGeom prst="rect">
            <a:avLst/>
          </a:prstGeom>
          <a:solidFill>
            <a:schemeClr val="bg1">
              <a:lumMod val="20000"/>
              <a:lumOff val="80000"/>
            </a:schemeClr>
          </a:solidFill>
        </p:spPr>
        <p:txBody>
          <a:bodyPr wrap="square">
            <a:spAutoFit/>
          </a:bodyPr>
          <a:lstStyle/>
          <a:p>
            <a:r>
              <a:rPr lang="en-GB" altLang="en-US" dirty="0">
                <a:solidFill>
                  <a:schemeClr val="tx1"/>
                </a:solidFill>
              </a:rPr>
              <a:t>The </a:t>
            </a:r>
            <a:r>
              <a:rPr lang="en-GB" altLang="en-US" b="1" i="1" dirty="0">
                <a:solidFill>
                  <a:schemeClr val="tx1"/>
                </a:solidFill>
              </a:rPr>
              <a:t>termination</a:t>
            </a:r>
            <a:r>
              <a:rPr lang="en-GB" altLang="en-US" dirty="0">
                <a:solidFill>
                  <a:schemeClr val="tx1"/>
                </a:solidFill>
              </a:rPr>
              <a:t> condition is </a:t>
            </a:r>
            <a:r>
              <a:rPr lang="en-GB" altLang="en-US" b="1" i="1" dirty="0">
                <a:solidFill>
                  <a:schemeClr val="tx1"/>
                </a:solidFill>
              </a:rPr>
              <a:t>loop &lt;= 10</a:t>
            </a:r>
            <a:r>
              <a:rPr lang="en-GB" altLang="en-US" dirty="0">
                <a:solidFill>
                  <a:schemeClr val="tx1"/>
                </a:solidFill>
              </a:rPr>
              <a:t>.  (i.e. when this is false the loop terminates).</a:t>
            </a:r>
            <a:endParaRPr lang="en-GB" dirty="0"/>
          </a:p>
        </p:txBody>
      </p:sp>
      <p:sp>
        <p:nvSpPr>
          <p:cNvPr id="15" name="TextBox 14">
            <a:extLst>
              <a:ext uri="{FF2B5EF4-FFF2-40B4-BE49-F238E27FC236}">
                <a16:creationId xmlns:a16="http://schemas.microsoft.com/office/drawing/2014/main" id="{EB19E6D2-978E-D26A-9A26-1053822EF363}"/>
              </a:ext>
            </a:extLst>
          </p:cNvPr>
          <p:cNvSpPr txBox="1"/>
          <p:nvPr/>
        </p:nvSpPr>
        <p:spPr>
          <a:xfrm>
            <a:off x="6677365" y="1669060"/>
            <a:ext cx="4380744" cy="646331"/>
          </a:xfrm>
          <a:prstGeom prst="rect">
            <a:avLst/>
          </a:prstGeom>
          <a:solidFill>
            <a:schemeClr val="bg1">
              <a:lumMod val="20000"/>
              <a:lumOff val="80000"/>
            </a:schemeClr>
          </a:solidFill>
        </p:spPr>
        <p:txBody>
          <a:bodyPr wrap="square">
            <a:spAutoFit/>
          </a:bodyPr>
          <a:lstStyle/>
          <a:p>
            <a:r>
              <a:rPr lang="en-GB" altLang="en-US" dirty="0">
                <a:solidFill>
                  <a:schemeClr val="tx1"/>
                </a:solidFill>
              </a:rPr>
              <a:t>The increment/ decrement expression is </a:t>
            </a:r>
            <a:r>
              <a:rPr lang="en-GB" altLang="en-US" b="1" dirty="0">
                <a:solidFill>
                  <a:schemeClr val="tx1"/>
                </a:solidFill>
              </a:rPr>
              <a:t>loop++</a:t>
            </a:r>
            <a:endParaRPr lang="en-GB" dirty="0">
              <a:solidFill>
                <a:schemeClr val="tx1"/>
              </a:solidFill>
            </a:endParaRPr>
          </a:p>
        </p:txBody>
      </p:sp>
      <p:sp>
        <p:nvSpPr>
          <p:cNvPr id="17" name="TextBox 16">
            <a:extLst>
              <a:ext uri="{FF2B5EF4-FFF2-40B4-BE49-F238E27FC236}">
                <a16:creationId xmlns:a16="http://schemas.microsoft.com/office/drawing/2014/main" id="{5DE3C0DB-74E2-40B8-908D-FAB2DF0EFFF6}"/>
              </a:ext>
            </a:extLst>
          </p:cNvPr>
          <p:cNvSpPr txBox="1"/>
          <p:nvPr/>
        </p:nvSpPr>
        <p:spPr>
          <a:xfrm>
            <a:off x="1123121" y="1584496"/>
            <a:ext cx="3617843" cy="646331"/>
          </a:xfrm>
          <a:prstGeom prst="rect">
            <a:avLst/>
          </a:prstGeom>
          <a:solidFill>
            <a:schemeClr val="bg1">
              <a:lumMod val="20000"/>
              <a:lumOff val="80000"/>
            </a:schemeClr>
          </a:solidFill>
        </p:spPr>
        <p:txBody>
          <a:bodyPr wrap="square">
            <a:spAutoFit/>
          </a:bodyPr>
          <a:lstStyle/>
          <a:p>
            <a:r>
              <a:rPr lang="en-GB" altLang="en-US" dirty="0">
                <a:solidFill>
                  <a:schemeClr val="tx1"/>
                </a:solidFill>
              </a:rPr>
              <a:t>The loop control variable is </a:t>
            </a:r>
            <a:r>
              <a:rPr lang="en-GB" altLang="en-US" b="1" dirty="0">
                <a:solidFill>
                  <a:schemeClr val="tx1"/>
                </a:solidFill>
              </a:rPr>
              <a:t>loop</a:t>
            </a:r>
            <a:r>
              <a:rPr lang="en-GB" altLang="en-US" dirty="0">
                <a:solidFill>
                  <a:schemeClr val="tx1"/>
                </a:solidFill>
              </a:rPr>
              <a:t>. </a:t>
            </a:r>
            <a:br>
              <a:rPr lang="en-GB" altLang="en-US" dirty="0">
                <a:solidFill>
                  <a:schemeClr val="tx1"/>
                </a:solidFill>
              </a:rPr>
            </a:br>
            <a:r>
              <a:rPr lang="en-GB" altLang="en-US" dirty="0">
                <a:solidFill>
                  <a:schemeClr val="tx1"/>
                </a:solidFill>
              </a:rPr>
              <a:t>The </a:t>
            </a:r>
            <a:r>
              <a:rPr lang="en-GB" altLang="en-US" b="1" i="1" dirty="0">
                <a:solidFill>
                  <a:schemeClr val="tx1"/>
                </a:solidFill>
              </a:rPr>
              <a:t>initial</a:t>
            </a:r>
            <a:r>
              <a:rPr lang="en-GB" altLang="en-US" dirty="0">
                <a:solidFill>
                  <a:schemeClr val="tx1"/>
                </a:solidFill>
              </a:rPr>
              <a:t> value of loop is </a:t>
            </a:r>
            <a:r>
              <a:rPr lang="en-GB" altLang="en-US" b="1" dirty="0">
                <a:solidFill>
                  <a:schemeClr val="tx1"/>
                </a:solidFill>
              </a:rPr>
              <a:t>1</a:t>
            </a:r>
            <a:r>
              <a:rPr lang="en-GB" altLang="en-US" dirty="0">
                <a:solidFill>
                  <a:schemeClr val="tx1"/>
                </a:solidFill>
              </a:rPr>
              <a:t>. </a:t>
            </a:r>
          </a:p>
        </p:txBody>
      </p:sp>
      <p:cxnSp>
        <p:nvCxnSpPr>
          <p:cNvPr id="18" name="AutoShape 3">
            <a:extLst>
              <a:ext uri="{FF2B5EF4-FFF2-40B4-BE49-F238E27FC236}">
                <a16:creationId xmlns:a16="http://schemas.microsoft.com/office/drawing/2014/main" id="{8473C215-1F94-BD33-0E17-304ACB1BE56C}"/>
              </a:ext>
              <a:ext uri="{C183D7F6-B498-43B3-948B-1728B52AA6E4}">
                <adec:decorative xmlns:adec="http://schemas.microsoft.com/office/drawing/2017/decorative" val="1"/>
              </a:ext>
            </a:extLst>
          </p:cNvPr>
          <p:cNvCxnSpPr>
            <a:cxnSpLocks noChangeShapeType="1"/>
          </p:cNvCxnSpPr>
          <p:nvPr/>
        </p:nvCxnSpPr>
        <p:spPr bwMode="auto">
          <a:xfrm>
            <a:off x="3900536" y="2384302"/>
            <a:ext cx="0" cy="438411"/>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0" name="AutoShape 3">
            <a:extLst>
              <a:ext uri="{FF2B5EF4-FFF2-40B4-BE49-F238E27FC236}">
                <a16:creationId xmlns:a16="http://schemas.microsoft.com/office/drawing/2014/main" id="{F3C03DDD-A691-65ED-72CA-D8620A2C4885}"/>
              </a:ext>
              <a:ext uri="{C183D7F6-B498-43B3-948B-1728B52AA6E4}">
                <adec:decorative xmlns:adec="http://schemas.microsoft.com/office/drawing/2017/decorative" val="1"/>
              </a:ext>
            </a:extLst>
          </p:cNvPr>
          <p:cNvCxnSpPr>
            <a:cxnSpLocks noChangeShapeType="1"/>
          </p:cNvCxnSpPr>
          <p:nvPr/>
        </p:nvCxnSpPr>
        <p:spPr bwMode="auto">
          <a:xfrm>
            <a:off x="5593501" y="1179158"/>
            <a:ext cx="0" cy="1484532"/>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2" name="AutoShape 3">
            <a:extLst>
              <a:ext uri="{FF2B5EF4-FFF2-40B4-BE49-F238E27FC236}">
                <a16:creationId xmlns:a16="http://schemas.microsoft.com/office/drawing/2014/main" id="{2CF2F2CC-D0DC-AD5B-AA9B-2A4079E9B717}"/>
              </a:ext>
              <a:ext uri="{C183D7F6-B498-43B3-948B-1728B52AA6E4}">
                <adec:decorative xmlns:adec="http://schemas.microsoft.com/office/drawing/2017/decorative" val="1"/>
              </a:ext>
            </a:extLst>
          </p:cNvPr>
          <p:cNvCxnSpPr>
            <a:cxnSpLocks noChangeShapeType="1"/>
          </p:cNvCxnSpPr>
          <p:nvPr/>
        </p:nvCxnSpPr>
        <p:spPr bwMode="auto">
          <a:xfrm>
            <a:off x="6855771" y="2337374"/>
            <a:ext cx="0" cy="438411"/>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 name="TextBox 25">
            <a:extLst>
              <a:ext uri="{FF2B5EF4-FFF2-40B4-BE49-F238E27FC236}">
                <a16:creationId xmlns:a16="http://schemas.microsoft.com/office/drawing/2014/main" id="{485AFD91-D1D6-80DB-3202-6CF437E247A5}"/>
              </a:ext>
            </a:extLst>
          </p:cNvPr>
          <p:cNvSpPr txBox="1"/>
          <p:nvPr/>
        </p:nvSpPr>
        <p:spPr>
          <a:xfrm>
            <a:off x="887894" y="1130031"/>
            <a:ext cx="6097656" cy="400110"/>
          </a:xfrm>
          <a:prstGeom prst="rect">
            <a:avLst/>
          </a:prstGeom>
          <a:noFill/>
        </p:spPr>
        <p:txBody>
          <a:bodyPr wrap="square">
            <a:spAutoFit/>
          </a:bodyPr>
          <a:lstStyle/>
          <a:p>
            <a:r>
              <a:rPr lang="en-GB" altLang="en-US" sz="2000" b="1" dirty="0">
                <a:solidFill>
                  <a:schemeClr val="tx1"/>
                </a:solidFill>
              </a:rPr>
              <a:t>Initial Set up </a:t>
            </a:r>
          </a:p>
        </p:txBody>
      </p:sp>
      <p:sp>
        <p:nvSpPr>
          <p:cNvPr id="27" name="TextBox 26">
            <a:extLst>
              <a:ext uri="{FF2B5EF4-FFF2-40B4-BE49-F238E27FC236}">
                <a16:creationId xmlns:a16="http://schemas.microsoft.com/office/drawing/2014/main" id="{F5C5469D-FF2D-378B-C86C-954521978A61}"/>
              </a:ext>
            </a:extLst>
          </p:cNvPr>
          <p:cNvSpPr txBox="1"/>
          <p:nvPr/>
        </p:nvSpPr>
        <p:spPr>
          <a:xfrm>
            <a:off x="887894" y="4206687"/>
            <a:ext cx="6097656" cy="400110"/>
          </a:xfrm>
          <a:prstGeom prst="rect">
            <a:avLst/>
          </a:prstGeom>
          <a:noFill/>
        </p:spPr>
        <p:txBody>
          <a:bodyPr wrap="square">
            <a:spAutoFit/>
          </a:bodyPr>
          <a:lstStyle/>
          <a:p>
            <a:r>
              <a:rPr lang="en-GB" altLang="en-US" sz="2000" b="1" dirty="0"/>
              <a:t>I</a:t>
            </a:r>
            <a:r>
              <a:rPr lang="en-GB" altLang="en-US" sz="2000" b="1" dirty="0">
                <a:solidFill>
                  <a:schemeClr val="tx1"/>
                </a:solidFill>
              </a:rPr>
              <a:t>terations</a:t>
            </a:r>
          </a:p>
        </p:txBody>
      </p:sp>
      <p:pic>
        <p:nvPicPr>
          <p:cNvPr id="28" name="Picture 27">
            <a:extLst>
              <a:ext uri="{FF2B5EF4-FFF2-40B4-BE49-F238E27FC236}">
                <a16:creationId xmlns:a16="http://schemas.microsoft.com/office/drawing/2014/main" id="{303E63AD-F389-AA3C-4166-5E8151B77EF2}"/>
              </a:ext>
            </a:extLst>
          </p:cNvPr>
          <p:cNvPicPr>
            <a:picLocks noChangeAspect="1"/>
          </p:cNvPicPr>
          <p:nvPr/>
        </p:nvPicPr>
        <p:blipFill>
          <a:blip r:embed="rId2"/>
          <a:stretch>
            <a:fillRect/>
          </a:stretch>
        </p:blipFill>
        <p:spPr>
          <a:xfrm>
            <a:off x="2794624" y="5499259"/>
            <a:ext cx="4981610" cy="1110134"/>
          </a:xfrm>
          <a:prstGeom prst="rect">
            <a:avLst/>
          </a:prstGeom>
        </p:spPr>
      </p:pic>
      <p:sp>
        <p:nvSpPr>
          <p:cNvPr id="29" name="TextBox 28">
            <a:extLst>
              <a:ext uri="{FF2B5EF4-FFF2-40B4-BE49-F238E27FC236}">
                <a16:creationId xmlns:a16="http://schemas.microsoft.com/office/drawing/2014/main" id="{F831AD24-8D2D-A074-3C8F-48E5FF5C3378}"/>
              </a:ext>
            </a:extLst>
          </p:cNvPr>
          <p:cNvSpPr txBox="1"/>
          <p:nvPr/>
        </p:nvSpPr>
        <p:spPr>
          <a:xfrm>
            <a:off x="2794624" y="4129743"/>
            <a:ext cx="4729298" cy="1015663"/>
          </a:xfrm>
          <a:prstGeom prst="rect">
            <a:avLst/>
          </a:prstGeom>
          <a:solidFill>
            <a:schemeClr val="bg1">
              <a:lumMod val="20000"/>
              <a:lumOff val="80000"/>
            </a:schemeClr>
          </a:solidFill>
        </p:spPr>
        <p:txBody>
          <a:bodyPr wrap="square">
            <a:spAutoFit/>
          </a:bodyPr>
          <a:lstStyle/>
          <a:p>
            <a:r>
              <a:rPr lang="en-GB" altLang="en-US" b="1" dirty="0">
                <a:latin typeface="Arial" panose="020B0604020202020204" pitchFamily="34" charset="0"/>
                <a:cs typeface="Arial" panose="020B0604020202020204" pitchFamily="34" charset="0"/>
              </a:rPr>
              <a:t>1</a:t>
            </a:r>
            <a:r>
              <a:rPr lang="en-GB" altLang="en-US" sz="1400" dirty="0">
                <a:latin typeface="Arial" panose="020B0604020202020204" pitchFamily="34" charset="0"/>
                <a:cs typeface="Arial" panose="020B0604020202020204" pitchFamily="34" charset="0"/>
              </a:rPr>
              <a:t>. The </a:t>
            </a:r>
            <a:r>
              <a:rPr lang="en-GB" altLang="en-US" sz="1400" b="1" dirty="0">
                <a:latin typeface="Arial" panose="020B0604020202020204" pitchFamily="34" charset="0"/>
                <a:cs typeface="Arial" panose="020B0604020202020204" pitchFamily="34" charset="0"/>
              </a:rPr>
              <a:t>termination condition </a:t>
            </a:r>
            <a:r>
              <a:rPr lang="en-GB" altLang="en-US" sz="1400" dirty="0">
                <a:latin typeface="Arial" panose="020B0604020202020204" pitchFamily="34" charset="0"/>
                <a:cs typeface="Arial" panose="020B0604020202020204" pitchFamily="34" charset="0"/>
              </a:rPr>
              <a:t>is evaluated.  As the loop value is initially 1 and this is less than or equal to 10 this evaluates to </a:t>
            </a:r>
            <a:r>
              <a:rPr lang="en-GB" altLang="en-US" sz="1400" b="1" dirty="0">
                <a:latin typeface="Arial" panose="020B0604020202020204" pitchFamily="34" charset="0"/>
                <a:cs typeface="Arial" panose="020B0604020202020204" pitchFamily="34" charset="0"/>
              </a:rPr>
              <a:t>true</a:t>
            </a:r>
            <a:r>
              <a:rPr lang="en-GB" altLang="en-US" sz="1400" dirty="0">
                <a:latin typeface="Arial" panose="020B0604020202020204" pitchFamily="34" charset="0"/>
                <a:cs typeface="Arial" panose="020B0604020202020204" pitchFamily="34" charset="0"/>
              </a:rPr>
              <a:t> and the loop body is </a:t>
            </a:r>
            <a:r>
              <a:rPr lang="en-GB" altLang="en-US" sz="1400" b="1" dirty="0">
                <a:latin typeface="Arial" panose="020B0604020202020204" pitchFamily="34" charset="0"/>
                <a:cs typeface="Arial" panose="020B0604020202020204" pitchFamily="34" charset="0"/>
              </a:rPr>
              <a:t>executed</a:t>
            </a:r>
            <a:r>
              <a:rPr lang="en-GB" altLang="en-US" sz="1400" dirty="0">
                <a:latin typeface="Arial" panose="020B0604020202020204" pitchFamily="34" charset="0"/>
                <a:cs typeface="Arial" panose="020B0604020202020204" pitchFamily="34" charset="0"/>
              </a:rPr>
              <a:t>. When it becomes false the loop is exited.</a:t>
            </a:r>
          </a:p>
        </p:txBody>
      </p:sp>
      <p:cxnSp>
        <p:nvCxnSpPr>
          <p:cNvPr id="30" name="AutoShape 3">
            <a:extLst>
              <a:ext uri="{FF2B5EF4-FFF2-40B4-BE49-F238E27FC236}">
                <a16:creationId xmlns:a16="http://schemas.microsoft.com/office/drawing/2014/main" id="{F8469836-4B70-8A05-9F40-70C701FB2B3A}"/>
              </a:ext>
              <a:ext uri="{C183D7F6-B498-43B3-948B-1728B52AA6E4}">
                <adec:decorative xmlns:adec="http://schemas.microsoft.com/office/drawing/2017/decorative" val="1"/>
              </a:ext>
            </a:extLst>
          </p:cNvPr>
          <p:cNvCxnSpPr>
            <a:cxnSpLocks noChangeShapeType="1"/>
          </p:cNvCxnSpPr>
          <p:nvPr/>
        </p:nvCxnSpPr>
        <p:spPr bwMode="auto">
          <a:xfrm>
            <a:off x="5285429" y="5145406"/>
            <a:ext cx="0" cy="376855"/>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1" name="TextBox 30">
            <a:extLst>
              <a:ext uri="{FF2B5EF4-FFF2-40B4-BE49-F238E27FC236}">
                <a16:creationId xmlns:a16="http://schemas.microsoft.com/office/drawing/2014/main" id="{17C7029C-939B-CB26-A644-FD4AAB7E8C60}"/>
              </a:ext>
            </a:extLst>
          </p:cNvPr>
          <p:cNvSpPr txBox="1"/>
          <p:nvPr/>
        </p:nvSpPr>
        <p:spPr>
          <a:xfrm>
            <a:off x="7743090" y="6017396"/>
            <a:ext cx="2424640" cy="369332"/>
          </a:xfrm>
          <a:prstGeom prst="rect">
            <a:avLst/>
          </a:prstGeom>
          <a:solidFill>
            <a:schemeClr val="bg1">
              <a:lumMod val="20000"/>
              <a:lumOff val="80000"/>
            </a:schemeClr>
          </a:solidFill>
        </p:spPr>
        <p:txBody>
          <a:bodyPr wrap="square">
            <a:spAutoFit/>
          </a:bodyPr>
          <a:lstStyle/>
          <a:p>
            <a:r>
              <a:rPr lang="en-GB" altLang="en-US" b="1" dirty="0">
                <a:latin typeface="Arial" panose="020B0604020202020204" pitchFamily="34" charset="0"/>
                <a:cs typeface="Arial" panose="020B0604020202020204" pitchFamily="34" charset="0"/>
              </a:rPr>
              <a:t>2</a:t>
            </a:r>
            <a:r>
              <a:rPr lang="en-GB" altLang="en-US" sz="1400" dirty="0">
                <a:latin typeface="Arial" panose="020B0604020202020204" pitchFamily="34" charset="0"/>
                <a:cs typeface="Arial" panose="020B0604020202020204" pitchFamily="34" charset="0"/>
              </a:rPr>
              <a:t>. Loop body is executed</a:t>
            </a:r>
          </a:p>
        </p:txBody>
      </p:sp>
      <p:cxnSp>
        <p:nvCxnSpPr>
          <p:cNvPr id="32" name="AutoShape 3">
            <a:extLst>
              <a:ext uri="{FF2B5EF4-FFF2-40B4-BE49-F238E27FC236}">
                <a16:creationId xmlns:a16="http://schemas.microsoft.com/office/drawing/2014/main" id="{D1423DB7-CB04-E300-85B4-B39BC4BB5761}"/>
              </a:ext>
              <a:ext uri="{C183D7F6-B498-43B3-948B-1728B52AA6E4}">
                <adec:decorative xmlns:adec="http://schemas.microsoft.com/office/drawing/2017/decorative" val="1"/>
              </a:ext>
            </a:extLst>
          </p:cNvPr>
          <p:cNvCxnSpPr>
            <a:cxnSpLocks noChangeShapeType="1"/>
          </p:cNvCxnSpPr>
          <p:nvPr/>
        </p:nvCxnSpPr>
        <p:spPr bwMode="auto">
          <a:xfrm flipH="1">
            <a:off x="7076661" y="6153621"/>
            <a:ext cx="652441"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5" name="TextBox 34">
            <a:extLst>
              <a:ext uri="{FF2B5EF4-FFF2-40B4-BE49-F238E27FC236}">
                <a16:creationId xmlns:a16="http://schemas.microsoft.com/office/drawing/2014/main" id="{C3E7BF19-8700-40BE-58A1-B7DB20E9AA01}"/>
              </a:ext>
            </a:extLst>
          </p:cNvPr>
          <p:cNvSpPr txBox="1"/>
          <p:nvPr/>
        </p:nvSpPr>
        <p:spPr>
          <a:xfrm>
            <a:off x="8186002" y="4510374"/>
            <a:ext cx="3916090" cy="1015663"/>
          </a:xfrm>
          <a:prstGeom prst="rect">
            <a:avLst/>
          </a:prstGeom>
          <a:solidFill>
            <a:schemeClr val="bg1">
              <a:lumMod val="20000"/>
              <a:lumOff val="80000"/>
            </a:schemeClr>
          </a:solidFill>
        </p:spPr>
        <p:txBody>
          <a:bodyPr wrap="square">
            <a:spAutoFit/>
          </a:bodyPr>
          <a:lstStyle/>
          <a:p>
            <a:r>
              <a:rPr lang="en-GB" altLang="en-US" b="1" dirty="0">
                <a:latin typeface="Arial" panose="020B0604020202020204" pitchFamily="34" charset="0"/>
                <a:cs typeface="Arial" panose="020B0604020202020204" pitchFamily="34" charset="0"/>
              </a:rPr>
              <a:t>3</a:t>
            </a:r>
            <a:r>
              <a:rPr lang="en-GB" altLang="en-US" sz="1400" dirty="0">
                <a:latin typeface="Arial" panose="020B0604020202020204" pitchFamily="34" charset="0"/>
                <a:cs typeface="Arial" panose="020B0604020202020204" pitchFamily="34" charset="0"/>
              </a:rPr>
              <a:t>. Loop control variable is incremented. Then back to Step 1 and evaluate the termination condition based on the new Loop control variable value. </a:t>
            </a:r>
          </a:p>
        </p:txBody>
      </p:sp>
      <p:cxnSp>
        <p:nvCxnSpPr>
          <p:cNvPr id="36" name="AutoShape 3">
            <a:extLst>
              <a:ext uri="{FF2B5EF4-FFF2-40B4-BE49-F238E27FC236}">
                <a16:creationId xmlns:a16="http://schemas.microsoft.com/office/drawing/2014/main" id="{C9587EBF-10B4-9532-17D3-78D90223976E}"/>
              </a:ext>
              <a:ext uri="{C183D7F6-B498-43B3-948B-1728B52AA6E4}">
                <adec:decorative xmlns:adec="http://schemas.microsoft.com/office/drawing/2017/decorative" val="1"/>
              </a:ext>
            </a:extLst>
          </p:cNvPr>
          <p:cNvCxnSpPr>
            <a:cxnSpLocks noChangeShapeType="1"/>
          </p:cNvCxnSpPr>
          <p:nvPr/>
        </p:nvCxnSpPr>
        <p:spPr bwMode="auto">
          <a:xfrm flipH="1">
            <a:off x="7176052" y="5083850"/>
            <a:ext cx="966128" cy="541698"/>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16689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66CF6-DDC3-BF08-7F99-B792786E2653}"/>
              </a:ext>
            </a:extLst>
          </p:cNvPr>
          <p:cNvSpPr>
            <a:spLocks noGrp="1"/>
          </p:cNvSpPr>
          <p:nvPr>
            <p:ph type="title"/>
          </p:nvPr>
        </p:nvSpPr>
        <p:spPr>
          <a:xfrm>
            <a:off x="838200" y="381419"/>
            <a:ext cx="6084536" cy="632219"/>
          </a:xfrm>
        </p:spPr>
        <p:txBody>
          <a:bodyPr/>
          <a:lstStyle/>
          <a:p>
            <a:r>
              <a:rPr lang="en-GB" dirty="0"/>
              <a:t>for loop</a:t>
            </a:r>
          </a:p>
        </p:txBody>
      </p:sp>
      <p:sp>
        <p:nvSpPr>
          <p:cNvPr id="11" name="TextBox 10">
            <a:extLst>
              <a:ext uri="{FF2B5EF4-FFF2-40B4-BE49-F238E27FC236}">
                <a16:creationId xmlns:a16="http://schemas.microsoft.com/office/drawing/2014/main" id="{CB4FD84D-FD05-5000-F61E-ECED4C0336A1}"/>
              </a:ext>
            </a:extLst>
          </p:cNvPr>
          <p:cNvSpPr txBox="1"/>
          <p:nvPr/>
        </p:nvSpPr>
        <p:spPr>
          <a:xfrm>
            <a:off x="8394902" y="574113"/>
            <a:ext cx="1851163" cy="2677656"/>
          </a:xfrm>
          <a:prstGeom prst="rect">
            <a:avLst/>
          </a:prstGeom>
          <a:noFill/>
        </p:spPr>
        <p:txBody>
          <a:bodyPr wrap="square">
            <a:spAutoFit/>
          </a:bodyPr>
          <a:lstStyle/>
          <a:p>
            <a:pPr marL="0" marR="0">
              <a:spcBef>
                <a:spcPts val="0"/>
              </a:spcBef>
              <a:spcAft>
                <a:spcPts val="0"/>
              </a:spcAft>
            </a:pPr>
            <a:r>
              <a:rPr lang="en-GB" sz="1400" dirty="0">
                <a:solidFill>
                  <a:srgbClr val="000000"/>
                </a:solidFill>
                <a:effectLst/>
                <a:latin typeface="Consolas" panose="020B0609020204030204" pitchFamily="49" charset="0"/>
              </a:rPr>
              <a:t>10</a:t>
            </a:r>
          </a:p>
          <a:p>
            <a:pPr marL="0" marR="0">
              <a:spcBef>
                <a:spcPts val="0"/>
              </a:spcBef>
              <a:spcAft>
                <a:spcPts val="0"/>
              </a:spcAft>
            </a:pPr>
            <a:r>
              <a:rPr lang="en-GB" sz="1400" dirty="0">
                <a:solidFill>
                  <a:srgbClr val="000000"/>
                </a:solidFill>
                <a:effectLst/>
                <a:latin typeface="Consolas" panose="020B0609020204030204" pitchFamily="49" charset="0"/>
              </a:rPr>
              <a:t>9</a:t>
            </a:r>
          </a:p>
          <a:p>
            <a:pPr marL="0" marR="0">
              <a:spcBef>
                <a:spcPts val="0"/>
              </a:spcBef>
              <a:spcAft>
                <a:spcPts val="0"/>
              </a:spcAft>
            </a:pPr>
            <a:r>
              <a:rPr lang="en-GB" sz="1400" dirty="0">
                <a:solidFill>
                  <a:srgbClr val="000000"/>
                </a:solidFill>
                <a:effectLst/>
                <a:latin typeface="Consolas" panose="020B0609020204030204" pitchFamily="49" charset="0"/>
              </a:rPr>
              <a:t>8</a:t>
            </a:r>
          </a:p>
          <a:p>
            <a:pPr marL="0" marR="0">
              <a:spcBef>
                <a:spcPts val="0"/>
              </a:spcBef>
              <a:spcAft>
                <a:spcPts val="0"/>
              </a:spcAft>
            </a:pPr>
            <a:r>
              <a:rPr lang="en-GB" sz="1400" dirty="0">
                <a:solidFill>
                  <a:srgbClr val="000000"/>
                </a:solidFill>
                <a:effectLst/>
                <a:latin typeface="Consolas" panose="020B0609020204030204" pitchFamily="49" charset="0"/>
              </a:rPr>
              <a:t>7</a:t>
            </a:r>
          </a:p>
          <a:p>
            <a:pPr marL="0" marR="0">
              <a:spcBef>
                <a:spcPts val="0"/>
              </a:spcBef>
              <a:spcAft>
                <a:spcPts val="0"/>
              </a:spcAft>
            </a:pPr>
            <a:r>
              <a:rPr lang="en-GB" sz="1400" dirty="0">
                <a:solidFill>
                  <a:srgbClr val="000000"/>
                </a:solidFill>
                <a:effectLst/>
                <a:latin typeface="Consolas" panose="020B0609020204030204" pitchFamily="49" charset="0"/>
              </a:rPr>
              <a:t>6</a:t>
            </a:r>
          </a:p>
          <a:p>
            <a:pPr marL="0" marR="0">
              <a:spcBef>
                <a:spcPts val="0"/>
              </a:spcBef>
              <a:spcAft>
                <a:spcPts val="0"/>
              </a:spcAft>
            </a:pPr>
            <a:r>
              <a:rPr lang="en-GB" sz="1400" dirty="0">
                <a:solidFill>
                  <a:srgbClr val="000000"/>
                </a:solidFill>
                <a:effectLst/>
                <a:latin typeface="Consolas" panose="020B0609020204030204" pitchFamily="49" charset="0"/>
              </a:rPr>
              <a:t>5</a:t>
            </a:r>
          </a:p>
          <a:p>
            <a:pPr marL="0" marR="0">
              <a:spcBef>
                <a:spcPts val="0"/>
              </a:spcBef>
              <a:spcAft>
                <a:spcPts val="0"/>
              </a:spcAft>
            </a:pPr>
            <a:r>
              <a:rPr lang="en-GB" sz="1400" dirty="0">
                <a:solidFill>
                  <a:srgbClr val="000000"/>
                </a:solidFill>
                <a:effectLst/>
                <a:latin typeface="Consolas" panose="020B0609020204030204" pitchFamily="49" charset="0"/>
              </a:rPr>
              <a:t>4</a:t>
            </a:r>
          </a:p>
          <a:p>
            <a:pPr marL="0" marR="0">
              <a:spcBef>
                <a:spcPts val="0"/>
              </a:spcBef>
              <a:spcAft>
                <a:spcPts val="0"/>
              </a:spcAft>
            </a:pPr>
            <a:r>
              <a:rPr lang="en-GB" sz="1400" dirty="0">
                <a:solidFill>
                  <a:srgbClr val="000000"/>
                </a:solidFill>
                <a:effectLst/>
                <a:latin typeface="Consolas" panose="020B0609020204030204" pitchFamily="49" charset="0"/>
              </a:rPr>
              <a:t>3</a:t>
            </a:r>
          </a:p>
          <a:p>
            <a:pPr marL="0" marR="0">
              <a:spcBef>
                <a:spcPts val="0"/>
              </a:spcBef>
              <a:spcAft>
                <a:spcPts val="0"/>
              </a:spcAft>
            </a:pPr>
            <a:r>
              <a:rPr lang="en-GB" sz="1400" dirty="0">
                <a:solidFill>
                  <a:srgbClr val="000000"/>
                </a:solidFill>
                <a:effectLst/>
                <a:latin typeface="Consolas" panose="020B0609020204030204" pitchFamily="49" charset="0"/>
              </a:rPr>
              <a:t>2</a:t>
            </a:r>
          </a:p>
          <a:p>
            <a:pPr marL="0" marR="0">
              <a:spcBef>
                <a:spcPts val="0"/>
              </a:spcBef>
              <a:spcAft>
                <a:spcPts val="0"/>
              </a:spcAft>
            </a:pPr>
            <a:r>
              <a:rPr lang="en-GB" sz="1400" dirty="0">
                <a:solidFill>
                  <a:srgbClr val="000000"/>
                </a:solidFill>
                <a:effectLst/>
                <a:latin typeface="Consolas" panose="020B0609020204030204" pitchFamily="49" charset="0"/>
              </a:rPr>
              <a:t>1</a:t>
            </a:r>
          </a:p>
          <a:p>
            <a:pPr marL="0" marR="0">
              <a:spcBef>
                <a:spcPts val="0"/>
              </a:spcBef>
              <a:spcAft>
                <a:spcPts val="0"/>
              </a:spcAft>
            </a:pPr>
            <a:r>
              <a:rPr lang="en-GB" sz="1400" dirty="0">
                <a:solidFill>
                  <a:srgbClr val="000000"/>
                </a:solidFill>
                <a:effectLst/>
                <a:latin typeface="Consolas" panose="020B0609020204030204" pitchFamily="49" charset="0"/>
              </a:rPr>
              <a:t>0</a:t>
            </a:r>
          </a:p>
          <a:p>
            <a:pPr marL="0" marR="0">
              <a:spcBef>
                <a:spcPts val="0"/>
              </a:spcBef>
              <a:spcAft>
                <a:spcPts val="0"/>
              </a:spcAft>
            </a:pPr>
            <a:r>
              <a:rPr lang="en-GB" sz="1400" dirty="0">
                <a:solidFill>
                  <a:srgbClr val="000000"/>
                </a:solidFill>
                <a:effectLst/>
                <a:latin typeface="Consolas" panose="020B0609020204030204" pitchFamily="49" charset="0"/>
              </a:rPr>
              <a:t>Blast off !</a:t>
            </a:r>
          </a:p>
        </p:txBody>
      </p:sp>
      <p:cxnSp>
        <p:nvCxnSpPr>
          <p:cNvPr id="13" name="AutoShape 3">
            <a:extLst>
              <a:ext uri="{FF2B5EF4-FFF2-40B4-BE49-F238E27FC236}">
                <a16:creationId xmlns:a16="http://schemas.microsoft.com/office/drawing/2014/main" id="{DE1FF206-71AD-3406-EEDD-3B4E05C1EB1B}"/>
              </a:ext>
              <a:ext uri="{C183D7F6-B498-43B3-948B-1728B52AA6E4}">
                <adec:decorative xmlns:adec="http://schemas.microsoft.com/office/drawing/2017/decorative" val="1"/>
              </a:ext>
            </a:extLst>
          </p:cNvPr>
          <p:cNvCxnSpPr>
            <a:cxnSpLocks noChangeShapeType="1"/>
          </p:cNvCxnSpPr>
          <p:nvPr/>
        </p:nvCxnSpPr>
        <p:spPr bwMode="auto">
          <a:xfrm>
            <a:off x="6531092" y="2155702"/>
            <a:ext cx="1429789"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F53FE3BE-1AE2-2766-B098-220E5C388DAF}"/>
              </a:ext>
            </a:extLst>
          </p:cNvPr>
          <p:cNvSpPr txBox="1"/>
          <p:nvPr/>
        </p:nvSpPr>
        <p:spPr>
          <a:xfrm>
            <a:off x="6418689" y="4746236"/>
            <a:ext cx="2522124" cy="307777"/>
          </a:xfrm>
          <a:prstGeom prst="rect">
            <a:avLst/>
          </a:prstGeom>
          <a:solidFill>
            <a:schemeClr val="bg1">
              <a:lumMod val="20000"/>
              <a:lumOff val="80000"/>
            </a:schemeClr>
          </a:solidFill>
        </p:spPr>
        <p:txBody>
          <a:bodyPr wrap="square">
            <a:spAutoFit/>
          </a:bodyPr>
          <a:lstStyle/>
          <a:p>
            <a:r>
              <a:rPr lang="en-GB" altLang="en-US" sz="1400" dirty="0">
                <a:latin typeface="Arial" panose="020B0604020202020204" pitchFamily="34" charset="0"/>
                <a:cs typeface="Arial" panose="020B0604020202020204" pitchFamily="34" charset="0"/>
              </a:rPr>
              <a:t>This one is not going too far </a:t>
            </a:r>
          </a:p>
        </p:txBody>
      </p:sp>
      <p:pic>
        <p:nvPicPr>
          <p:cNvPr id="4" name="Picture 3">
            <a:extLst>
              <a:ext uri="{FF2B5EF4-FFF2-40B4-BE49-F238E27FC236}">
                <a16:creationId xmlns:a16="http://schemas.microsoft.com/office/drawing/2014/main" id="{FD039316-937B-789A-776A-4D97303F03AF}"/>
              </a:ext>
            </a:extLst>
          </p:cNvPr>
          <p:cNvPicPr>
            <a:picLocks noChangeAspect="1"/>
          </p:cNvPicPr>
          <p:nvPr/>
        </p:nvPicPr>
        <p:blipFill>
          <a:blip r:embed="rId3"/>
          <a:stretch>
            <a:fillRect/>
          </a:stretch>
        </p:blipFill>
        <p:spPr>
          <a:xfrm>
            <a:off x="1609914" y="1465728"/>
            <a:ext cx="4921178" cy="1452746"/>
          </a:xfrm>
          <a:prstGeom prst="rect">
            <a:avLst/>
          </a:prstGeom>
        </p:spPr>
      </p:pic>
      <p:pic>
        <p:nvPicPr>
          <p:cNvPr id="7" name="Picture 6">
            <a:extLst>
              <a:ext uri="{FF2B5EF4-FFF2-40B4-BE49-F238E27FC236}">
                <a16:creationId xmlns:a16="http://schemas.microsoft.com/office/drawing/2014/main" id="{6E7410EB-35D6-C7F1-B9B7-216B23AA4F55}"/>
              </a:ext>
            </a:extLst>
          </p:cNvPr>
          <p:cNvPicPr>
            <a:picLocks noChangeAspect="1"/>
          </p:cNvPicPr>
          <p:nvPr/>
        </p:nvPicPr>
        <p:blipFill>
          <a:blip r:embed="rId4"/>
          <a:stretch>
            <a:fillRect/>
          </a:stretch>
        </p:blipFill>
        <p:spPr>
          <a:xfrm>
            <a:off x="355040" y="5247582"/>
            <a:ext cx="4477448" cy="1232556"/>
          </a:xfrm>
          <a:prstGeom prst="rect">
            <a:avLst/>
          </a:prstGeom>
        </p:spPr>
      </p:pic>
      <p:pic>
        <p:nvPicPr>
          <p:cNvPr id="10" name="Picture 9">
            <a:extLst>
              <a:ext uri="{FF2B5EF4-FFF2-40B4-BE49-F238E27FC236}">
                <a16:creationId xmlns:a16="http://schemas.microsoft.com/office/drawing/2014/main" id="{5903BD73-E238-EB05-22C2-2B472F7F93ED}"/>
              </a:ext>
            </a:extLst>
          </p:cNvPr>
          <p:cNvPicPr>
            <a:picLocks noChangeAspect="1"/>
          </p:cNvPicPr>
          <p:nvPr/>
        </p:nvPicPr>
        <p:blipFill>
          <a:blip r:embed="rId5"/>
          <a:stretch>
            <a:fillRect/>
          </a:stretch>
        </p:blipFill>
        <p:spPr>
          <a:xfrm>
            <a:off x="6103253" y="5283115"/>
            <a:ext cx="4477448" cy="1205467"/>
          </a:xfrm>
          <a:prstGeom prst="rect">
            <a:avLst/>
          </a:prstGeom>
        </p:spPr>
      </p:pic>
      <p:sp>
        <p:nvSpPr>
          <p:cNvPr id="12" name="TextBox 11">
            <a:extLst>
              <a:ext uri="{FF2B5EF4-FFF2-40B4-BE49-F238E27FC236}">
                <a16:creationId xmlns:a16="http://schemas.microsoft.com/office/drawing/2014/main" id="{C28FD1EF-9C12-7695-5087-F2F5E493BC34}"/>
              </a:ext>
            </a:extLst>
          </p:cNvPr>
          <p:cNvSpPr txBox="1"/>
          <p:nvPr/>
        </p:nvSpPr>
        <p:spPr>
          <a:xfrm>
            <a:off x="1274839" y="4760750"/>
            <a:ext cx="2795664" cy="307777"/>
          </a:xfrm>
          <a:prstGeom prst="rect">
            <a:avLst/>
          </a:prstGeom>
          <a:solidFill>
            <a:schemeClr val="bg1">
              <a:lumMod val="20000"/>
              <a:lumOff val="80000"/>
            </a:schemeClr>
          </a:solidFill>
        </p:spPr>
        <p:txBody>
          <a:bodyPr wrap="square">
            <a:spAutoFit/>
          </a:bodyPr>
          <a:lstStyle/>
          <a:p>
            <a:r>
              <a:rPr lang="en-GB" altLang="en-US" sz="1400" dirty="0">
                <a:latin typeface="Arial" panose="020B0604020202020204" pitchFamily="34" charset="0"/>
                <a:cs typeface="Arial" panose="020B0604020202020204" pitchFamily="34" charset="0"/>
              </a:rPr>
              <a:t>This one may go on for a while !</a:t>
            </a:r>
          </a:p>
        </p:txBody>
      </p:sp>
      <p:pic>
        <p:nvPicPr>
          <p:cNvPr id="3074" name="Picture 2" descr="Triangular Caution Sign transparent PNG - StickPNG">
            <a:extLst>
              <a:ext uri="{FF2B5EF4-FFF2-40B4-BE49-F238E27FC236}">
                <a16:creationId xmlns:a16="http://schemas.microsoft.com/office/drawing/2014/main" id="{33CB5193-C736-D0DC-EA21-39EC152C07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3962" y="3792257"/>
            <a:ext cx="1341268" cy="134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48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EB6ABD-4D01-4B66-93D0-23F55BF531FC}"/>
              </a:ext>
            </a:extLst>
          </p:cNvPr>
          <p:cNvSpPr>
            <a:spLocks noGrp="1"/>
          </p:cNvSpPr>
          <p:nvPr>
            <p:ph type="title"/>
          </p:nvPr>
        </p:nvSpPr>
        <p:spPr/>
        <p:txBody>
          <a:bodyPr/>
          <a:lstStyle/>
          <a:p>
            <a:r>
              <a:rPr lang="en-GB" dirty="0"/>
              <a:t>Scope </a:t>
            </a:r>
          </a:p>
        </p:txBody>
      </p:sp>
      <p:sp>
        <p:nvSpPr>
          <p:cNvPr id="4" name="Text Placeholder 3">
            <a:extLst>
              <a:ext uri="{FF2B5EF4-FFF2-40B4-BE49-F238E27FC236}">
                <a16:creationId xmlns:a16="http://schemas.microsoft.com/office/drawing/2014/main" id="{EE205B2F-939B-0D0B-7130-9FB62C2850EE}"/>
              </a:ext>
            </a:extLst>
          </p:cNvPr>
          <p:cNvSpPr>
            <a:spLocks noGrp="1"/>
          </p:cNvSpPr>
          <p:nvPr>
            <p:ph type="body" sz="quarter" idx="10"/>
          </p:nvPr>
        </p:nvSpPr>
        <p:spPr>
          <a:xfrm>
            <a:off x="894099" y="1100086"/>
            <a:ext cx="6097712" cy="1569112"/>
          </a:xfrm>
        </p:spPr>
        <p:txBody>
          <a:bodyPr>
            <a:normAutofit/>
          </a:bodyPr>
          <a:lstStyle/>
          <a:p>
            <a:r>
              <a:rPr lang="en-GB" b="1" dirty="0">
                <a:solidFill>
                  <a:schemeClr val="tx1"/>
                </a:solidFill>
              </a:rPr>
              <a:t>V</a:t>
            </a:r>
            <a:r>
              <a:rPr lang="en-GB" b="1" i="0" dirty="0">
                <a:solidFill>
                  <a:schemeClr val="tx1"/>
                </a:solidFill>
                <a:effectLst/>
              </a:rPr>
              <a:t>ariable scope </a:t>
            </a:r>
            <a:r>
              <a:rPr lang="en-GB" b="0" i="0" dirty="0">
                <a:solidFill>
                  <a:schemeClr val="tx1"/>
                </a:solidFill>
                <a:effectLst/>
              </a:rPr>
              <a:t>refers to the region of your code where a particular variable is accessible and can be used. Variable scope determines the visibility and lifetime of a variable. Understanding variable scope is crucial for writing maintainable and bug-free code. There are three main levels of variable scope in Java 1. </a:t>
            </a:r>
            <a:r>
              <a:rPr lang="en-GB" b="1" i="0" dirty="0">
                <a:solidFill>
                  <a:schemeClr val="tx1"/>
                </a:solidFill>
                <a:effectLst/>
              </a:rPr>
              <a:t>Local</a:t>
            </a:r>
            <a:r>
              <a:rPr lang="en-GB" b="0" i="0" dirty="0">
                <a:solidFill>
                  <a:schemeClr val="tx1"/>
                </a:solidFill>
                <a:effectLst/>
              </a:rPr>
              <a:t>, 2. </a:t>
            </a:r>
            <a:r>
              <a:rPr lang="en-GB" b="1" i="0" dirty="0">
                <a:solidFill>
                  <a:schemeClr val="tx1"/>
                </a:solidFill>
                <a:effectLst/>
              </a:rPr>
              <a:t>Instance Scope (more of this later in the course) and 3. Class (Static) Scope. </a:t>
            </a:r>
          </a:p>
          <a:p>
            <a:endParaRPr lang="en-GB" b="1" dirty="0">
              <a:solidFill>
                <a:schemeClr val="tx1"/>
              </a:solidFill>
              <a:latin typeface="Söhne"/>
            </a:endParaRPr>
          </a:p>
          <a:p>
            <a:endParaRPr lang="en-GB" dirty="0">
              <a:solidFill>
                <a:schemeClr val="tx1"/>
              </a:solidFill>
            </a:endParaRPr>
          </a:p>
        </p:txBody>
      </p:sp>
      <p:sp>
        <p:nvSpPr>
          <p:cNvPr id="6" name="TextBox 5">
            <a:extLst>
              <a:ext uri="{FF2B5EF4-FFF2-40B4-BE49-F238E27FC236}">
                <a16:creationId xmlns:a16="http://schemas.microsoft.com/office/drawing/2014/main" id="{E84062ED-9182-917F-A89F-541E94379DA9}"/>
              </a:ext>
            </a:extLst>
          </p:cNvPr>
          <p:cNvSpPr txBox="1"/>
          <p:nvPr/>
        </p:nvSpPr>
        <p:spPr>
          <a:xfrm>
            <a:off x="904371" y="3328482"/>
            <a:ext cx="4828247" cy="1723549"/>
          </a:xfrm>
          <a:prstGeom prst="rect">
            <a:avLst/>
          </a:prstGeom>
          <a:noFill/>
        </p:spPr>
        <p:txBody>
          <a:bodyPr wrap="square">
            <a:spAutoFit/>
          </a:bodyPr>
          <a:lstStyle/>
          <a:p>
            <a:r>
              <a:rPr lang="en-GB" sz="1800" dirty="0">
                <a:latin typeface="Arial" panose="020B0604020202020204" pitchFamily="34" charset="0"/>
                <a:cs typeface="Arial" panose="020B0604020202020204" pitchFamily="34" charset="0"/>
              </a:rPr>
              <a:t>Scope of a for loop’s Control Variable</a:t>
            </a:r>
          </a:p>
          <a:p>
            <a:r>
              <a:rPr lang="en-GB" altLang="en-US" sz="1400" dirty="0">
                <a:latin typeface="Arial" panose="020B0604020202020204" pitchFamily="34" charset="0"/>
                <a:cs typeface="Arial" panose="020B0604020202020204" pitchFamily="34" charset="0"/>
              </a:rPr>
              <a:t>If the </a:t>
            </a:r>
            <a:r>
              <a:rPr lang="en-GB" altLang="en-US" sz="1400" b="1" dirty="0">
                <a:latin typeface="Arial" panose="020B0604020202020204" pitchFamily="34" charset="0"/>
                <a:cs typeface="Arial" panose="020B0604020202020204" pitchFamily="34" charset="0"/>
              </a:rPr>
              <a:t>initialisation</a:t>
            </a:r>
            <a:r>
              <a:rPr lang="en-GB" altLang="en-US" sz="1400" dirty="0">
                <a:latin typeface="Arial" panose="020B0604020202020204" pitchFamily="34" charset="0"/>
                <a:cs typeface="Arial" panose="020B0604020202020204" pitchFamily="34" charset="0"/>
              </a:rPr>
              <a:t> expression in the </a:t>
            </a:r>
            <a:r>
              <a:rPr lang="en-GB" altLang="en-US" sz="1400" b="1" dirty="0">
                <a:latin typeface="Arial" panose="020B0604020202020204" pitchFamily="34" charset="0"/>
                <a:cs typeface="Arial" panose="020B0604020202020204" pitchFamily="34" charset="0"/>
              </a:rPr>
              <a:t>for</a:t>
            </a:r>
            <a:r>
              <a:rPr lang="en-GB" altLang="en-US" sz="1400" dirty="0">
                <a:latin typeface="Arial" panose="020B0604020202020204" pitchFamily="34" charset="0"/>
                <a:cs typeface="Arial" panose="020B0604020202020204" pitchFamily="34" charset="0"/>
              </a:rPr>
              <a:t> header declares the control variable. The control variable can be used only in that </a:t>
            </a:r>
            <a:r>
              <a:rPr lang="en-GB" altLang="en-US" sz="1400" b="1" dirty="0">
                <a:latin typeface="Arial" panose="020B0604020202020204" pitchFamily="34" charset="0"/>
                <a:cs typeface="Arial" panose="020B0604020202020204" pitchFamily="34" charset="0"/>
              </a:rPr>
              <a:t>for</a:t>
            </a:r>
            <a:r>
              <a:rPr lang="en-GB" altLang="en-US" sz="1400" dirty="0">
                <a:latin typeface="Arial" panose="020B0604020202020204" pitchFamily="34" charset="0"/>
                <a:cs typeface="Arial" panose="020B0604020202020204" pitchFamily="34" charset="0"/>
              </a:rPr>
              <a:t> statement—it will not exist outside it. </a:t>
            </a:r>
          </a:p>
          <a:p>
            <a:r>
              <a:rPr lang="en-GB" altLang="en-US" sz="1400" dirty="0">
                <a:latin typeface="Arial" panose="020B0604020202020204" pitchFamily="34" charset="0"/>
                <a:cs typeface="Arial" panose="020B0604020202020204" pitchFamily="34" charset="0"/>
              </a:rPr>
              <a:t>This restricted use is known as the variable’s </a:t>
            </a:r>
            <a:r>
              <a:rPr lang="en-GB" altLang="en-US" sz="1400" b="1" dirty="0">
                <a:latin typeface="Arial" panose="020B0604020202020204" pitchFamily="34" charset="0"/>
                <a:cs typeface="Arial" panose="020B0604020202020204" pitchFamily="34" charset="0"/>
              </a:rPr>
              <a:t>scope</a:t>
            </a:r>
            <a:r>
              <a:rPr lang="en-GB" altLang="en-US" sz="1400" dirty="0">
                <a:latin typeface="Arial" panose="020B0604020202020204" pitchFamily="34" charset="0"/>
                <a:cs typeface="Arial" panose="020B0604020202020204" pitchFamily="34" charset="0"/>
              </a:rPr>
              <a:t>. (local).</a:t>
            </a:r>
          </a:p>
          <a:p>
            <a:endParaRPr lang="en-GB"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F3A2A25-CE00-95FA-4F71-0D8B2FFB8FB3}"/>
              </a:ext>
            </a:extLst>
          </p:cNvPr>
          <p:cNvSpPr txBox="1"/>
          <p:nvPr/>
        </p:nvSpPr>
        <p:spPr>
          <a:xfrm>
            <a:off x="7038654" y="831102"/>
            <a:ext cx="4907979" cy="1877437"/>
          </a:xfrm>
          <a:prstGeom prst="rect">
            <a:avLst/>
          </a:prstGeom>
          <a:solidFill>
            <a:schemeClr val="bg1">
              <a:lumMod val="20000"/>
              <a:lumOff val="80000"/>
            </a:schemeClr>
          </a:solidFill>
        </p:spPr>
        <p:txBody>
          <a:bodyPr wrap="square">
            <a:spAutoFit/>
          </a:bodyPr>
          <a:lstStyle/>
          <a:p>
            <a:pPr algn="l"/>
            <a:r>
              <a:rPr lang="en-GB" b="1" i="0" dirty="0">
                <a:effectLst/>
                <a:latin typeface="Arial" panose="020B0604020202020204" pitchFamily="34" charset="0"/>
                <a:cs typeface="Arial" panose="020B0604020202020204" pitchFamily="34" charset="0"/>
              </a:rPr>
              <a:t>Local Scope </a:t>
            </a:r>
            <a:r>
              <a:rPr lang="en-GB" sz="1400" dirty="0">
                <a:latin typeface="Arial" panose="020B0604020202020204" pitchFamily="34" charset="0"/>
                <a:cs typeface="Arial" panose="020B0604020202020204" pitchFamily="34" charset="0"/>
              </a:rPr>
              <a:t>v</a:t>
            </a:r>
            <a:r>
              <a:rPr lang="en-GB" sz="1400" b="0" i="0" dirty="0">
                <a:effectLst/>
                <a:latin typeface="Arial" panose="020B0604020202020204" pitchFamily="34" charset="0"/>
                <a:cs typeface="Arial" panose="020B0604020202020204" pitchFamily="34" charset="0"/>
              </a:rPr>
              <a:t>ariables declared inside a method or a block of code have local scope.</a:t>
            </a:r>
          </a:p>
          <a:p>
            <a:pPr algn="l">
              <a:buFont typeface="Arial" panose="020B0604020202020204" pitchFamily="34" charset="0"/>
              <a:buChar char="•"/>
            </a:pPr>
            <a:r>
              <a:rPr lang="en-GB" sz="1400" b="0" i="0" dirty="0">
                <a:effectLst/>
                <a:latin typeface="Arial" panose="020B0604020202020204" pitchFamily="34" charset="0"/>
                <a:cs typeface="Arial" panose="020B0604020202020204" pitchFamily="34" charset="0"/>
              </a:rPr>
              <a:t>They are only accessible within the method or block in which they are declared.</a:t>
            </a:r>
          </a:p>
          <a:p>
            <a:pPr algn="l">
              <a:buFont typeface="Arial" panose="020B0604020202020204" pitchFamily="34" charset="0"/>
              <a:buChar char="•"/>
            </a:pPr>
            <a:r>
              <a:rPr lang="en-GB" sz="1400" b="0" i="0" dirty="0">
                <a:effectLst/>
                <a:latin typeface="Arial" panose="020B0604020202020204" pitchFamily="34" charset="0"/>
                <a:cs typeface="Arial" panose="020B0604020202020204" pitchFamily="34" charset="0"/>
              </a:rPr>
              <a:t>These variables are created when the method or block is entered and destroyed when it exits.</a:t>
            </a:r>
          </a:p>
          <a:p>
            <a:pPr algn="l">
              <a:buFont typeface="Arial" panose="020B0604020202020204" pitchFamily="34" charset="0"/>
              <a:buChar char="•"/>
            </a:pPr>
            <a:r>
              <a:rPr lang="en-GB" sz="1400" b="0" i="0" dirty="0">
                <a:effectLst/>
                <a:latin typeface="Arial" panose="020B0604020202020204" pitchFamily="34" charset="0"/>
                <a:cs typeface="Arial" panose="020B0604020202020204" pitchFamily="34" charset="0"/>
              </a:rPr>
              <a:t>They are not visible to other methods or blocks in your program</a:t>
            </a:r>
          </a:p>
        </p:txBody>
      </p:sp>
      <p:pic>
        <p:nvPicPr>
          <p:cNvPr id="11" name="Picture 10">
            <a:extLst>
              <a:ext uri="{FF2B5EF4-FFF2-40B4-BE49-F238E27FC236}">
                <a16:creationId xmlns:a16="http://schemas.microsoft.com/office/drawing/2014/main" id="{7E75706B-BE33-71C5-FB4D-E64C6D2982F0}"/>
              </a:ext>
            </a:extLst>
          </p:cNvPr>
          <p:cNvPicPr>
            <a:picLocks noChangeAspect="1"/>
          </p:cNvPicPr>
          <p:nvPr/>
        </p:nvPicPr>
        <p:blipFill>
          <a:blip r:embed="rId3"/>
          <a:stretch>
            <a:fillRect/>
          </a:stretch>
        </p:blipFill>
        <p:spPr>
          <a:xfrm>
            <a:off x="7084281" y="3328482"/>
            <a:ext cx="4828248" cy="1641959"/>
          </a:xfrm>
          <a:prstGeom prst="rect">
            <a:avLst/>
          </a:prstGeom>
        </p:spPr>
      </p:pic>
      <p:sp>
        <p:nvSpPr>
          <p:cNvPr id="12" name="TextBox 11">
            <a:extLst>
              <a:ext uri="{FF2B5EF4-FFF2-40B4-BE49-F238E27FC236}">
                <a16:creationId xmlns:a16="http://schemas.microsoft.com/office/drawing/2014/main" id="{06BBCA1B-E1FA-095A-4D8F-293CAC6D3470}"/>
              </a:ext>
            </a:extLst>
          </p:cNvPr>
          <p:cNvSpPr txBox="1"/>
          <p:nvPr/>
        </p:nvSpPr>
        <p:spPr>
          <a:xfrm>
            <a:off x="7609726" y="5800095"/>
            <a:ext cx="4357454" cy="369332"/>
          </a:xfrm>
          <a:prstGeom prst="rect">
            <a:avLst/>
          </a:prstGeom>
          <a:solidFill>
            <a:schemeClr val="bg1">
              <a:lumMod val="20000"/>
              <a:lumOff val="80000"/>
            </a:schemeClr>
          </a:solidFill>
        </p:spPr>
        <p:txBody>
          <a:bodyPr wrap="square">
            <a:spAutoFit/>
          </a:bodyPr>
          <a:lstStyle/>
          <a:p>
            <a:pPr algn="l"/>
            <a:r>
              <a:rPr lang="en-GB" b="1" i="0" dirty="0">
                <a:effectLst/>
                <a:latin typeface="Arial" panose="020B0604020202020204" pitchFamily="34" charset="0"/>
                <a:cs typeface="Arial" panose="020B0604020202020204" pitchFamily="34" charset="0"/>
              </a:rPr>
              <a:t>Syntax error – variable is out of scope</a:t>
            </a:r>
            <a:endParaRPr lang="en-GB" sz="1400" b="0" i="0" dirty="0">
              <a:effectLst/>
              <a:latin typeface="Arial" panose="020B0604020202020204" pitchFamily="34" charset="0"/>
              <a:cs typeface="Arial" panose="020B0604020202020204" pitchFamily="34" charset="0"/>
            </a:endParaRPr>
          </a:p>
        </p:txBody>
      </p:sp>
      <p:pic>
        <p:nvPicPr>
          <p:cNvPr id="11266" name="Picture 2">
            <a:extLst>
              <a:ext uri="{FF2B5EF4-FFF2-40B4-BE49-F238E27FC236}">
                <a16:creationId xmlns:a16="http://schemas.microsoft.com/office/drawing/2014/main" id="{B53E40A1-E637-BCE3-CE25-46C966B4E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138" y="5412240"/>
            <a:ext cx="746588" cy="74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79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EB6ABD-4D01-4B66-93D0-23F55BF531FC}"/>
              </a:ext>
            </a:extLst>
          </p:cNvPr>
          <p:cNvSpPr>
            <a:spLocks noGrp="1"/>
          </p:cNvSpPr>
          <p:nvPr>
            <p:ph type="title"/>
          </p:nvPr>
        </p:nvSpPr>
        <p:spPr>
          <a:xfrm>
            <a:off x="838198" y="381419"/>
            <a:ext cx="11128981" cy="632219"/>
          </a:xfrm>
        </p:spPr>
        <p:txBody>
          <a:bodyPr/>
          <a:lstStyle/>
          <a:p>
            <a:r>
              <a:rPr lang="en-GB" sz="4000" dirty="0"/>
              <a:t>Optional expressions </a:t>
            </a:r>
          </a:p>
        </p:txBody>
      </p:sp>
      <p:sp>
        <p:nvSpPr>
          <p:cNvPr id="5" name="TextBox 4">
            <a:extLst>
              <a:ext uri="{FF2B5EF4-FFF2-40B4-BE49-F238E27FC236}">
                <a16:creationId xmlns:a16="http://schemas.microsoft.com/office/drawing/2014/main" id="{243D06F7-ECDA-9067-AFC5-3B5F5765BB9E}"/>
              </a:ext>
            </a:extLst>
          </p:cNvPr>
          <p:cNvSpPr txBox="1"/>
          <p:nvPr/>
        </p:nvSpPr>
        <p:spPr>
          <a:xfrm>
            <a:off x="838198" y="1584102"/>
            <a:ext cx="6226138" cy="4185761"/>
          </a:xfrm>
          <a:prstGeom prst="rect">
            <a:avLst/>
          </a:prstGeom>
          <a:noFill/>
        </p:spPr>
        <p:txBody>
          <a:bodyPr wrap="square">
            <a:spAutoFit/>
          </a:bodyPr>
          <a:lstStyle/>
          <a:p>
            <a:r>
              <a:rPr lang="en-GB" altLang="en-US" sz="1400" dirty="0">
                <a:latin typeface="Arial" panose="020B0604020202020204" pitchFamily="34" charset="0"/>
                <a:cs typeface="Arial" panose="020B0604020202020204" pitchFamily="34" charset="0"/>
              </a:rPr>
              <a:t>All three expressions in a for header are </a:t>
            </a:r>
            <a:r>
              <a:rPr lang="en-GB" altLang="en-US" sz="1400" b="1" dirty="0">
                <a:latin typeface="Arial" panose="020B0604020202020204" pitchFamily="34" charset="0"/>
                <a:cs typeface="Arial" panose="020B0604020202020204" pitchFamily="34" charset="0"/>
              </a:rPr>
              <a:t>optional</a:t>
            </a:r>
            <a:r>
              <a:rPr lang="en-GB" altLang="en-US" sz="1400" dirty="0">
                <a:latin typeface="Arial" panose="020B0604020202020204" pitchFamily="34" charset="0"/>
                <a:cs typeface="Arial" panose="020B0604020202020204" pitchFamily="34" charset="0"/>
              </a:rPr>
              <a:t>. </a:t>
            </a:r>
          </a:p>
          <a:p>
            <a:endParaRPr lang="en-GB" altLang="en-US" sz="1400" dirty="0">
              <a:latin typeface="Arial" panose="020B0604020202020204" pitchFamily="34" charset="0"/>
              <a:cs typeface="Arial" panose="020B0604020202020204" pitchFamily="34" charset="0"/>
            </a:endParaRPr>
          </a:p>
          <a:p>
            <a:r>
              <a:rPr lang="en-GB" altLang="en-US" sz="1400" dirty="0">
                <a:latin typeface="Arial" panose="020B0604020202020204" pitchFamily="34" charset="0"/>
                <a:cs typeface="Arial" panose="020B0604020202020204" pitchFamily="34" charset="0"/>
              </a:rPr>
              <a:t>If the </a:t>
            </a:r>
            <a:r>
              <a:rPr lang="en-GB" altLang="en-US" sz="1400" b="1" dirty="0">
                <a:latin typeface="Arial" panose="020B0604020202020204" pitchFamily="34" charset="0"/>
                <a:cs typeface="Arial" panose="020B0604020202020204" pitchFamily="34" charset="0"/>
              </a:rPr>
              <a:t>Loop Continuation Condition</a:t>
            </a:r>
            <a:r>
              <a:rPr lang="en-GB" altLang="en-US" sz="1400" dirty="0">
                <a:latin typeface="Arial" panose="020B0604020202020204" pitchFamily="34" charset="0"/>
                <a:cs typeface="Arial" panose="020B0604020202020204" pitchFamily="34" charset="0"/>
              </a:rPr>
              <a:t> is omitted, </a:t>
            </a:r>
            <a:br>
              <a:rPr lang="en-GB" altLang="en-US" sz="1400" dirty="0">
                <a:latin typeface="Arial" panose="020B0604020202020204" pitchFamily="34" charset="0"/>
                <a:cs typeface="Arial" panose="020B0604020202020204" pitchFamily="34" charset="0"/>
              </a:rPr>
            </a:br>
            <a:r>
              <a:rPr lang="en-GB" altLang="en-US" sz="1400" dirty="0">
                <a:latin typeface="Arial" panose="020B0604020202020204" pitchFamily="34" charset="0"/>
                <a:cs typeface="Arial" panose="020B0604020202020204" pitchFamily="34" charset="0"/>
              </a:rPr>
              <a:t>Java assumes that the loop-continuation condition is always </a:t>
            </a:r>
            <a:r>
              <a:rPr lang="en-GB" altLang="en-US" sz="1400" b="1" dirty="0">
                <a:latin typeface="Arial" panose="020B0604020202020204" pitchFamily="34" charset="0"/>
                <a:cs typeface="Arial" panose="020B0604020202020204" pitchFamily="34" charset="0"/>
              </a:rPr>
              <a:t>true</a:t>
            </a:r>
            <a:r>
              <a:rPr lang="en-GB" altLang="en-US" sz="1400" dirty="0">
                <a:latin typeface="Arial" panose="020B0604020202020204" pitchFamily="34" charset="0"/>
                <a:cs typeface="Arial" panose="020B0604020202020204" pitchFamily="34" charset="0"/>
              </a:rPr>
              <a:t>, thus creating an infinite loop. </a:t>
            </a:r>
          </a:p>
          <a:p>
            <a:endParaRPr lang="en-GB" altLang="en-US" sz="1400" dirty="0">
              <a:latin typeface="Arial" panose="020B0604020202020204" pitchFamily="34" charset="0"/>
              <a:cs typeface="Arial" panose="020B0604020202020204" pitchFamily="34" charset="0"/>
            </a:endParaRPr>
          </a:p>
          <a:p>
            <a:endParaRPr lang="en-GB" altLang="en-US" sz="1400" dirty="0">
              <a:latin typeface="Arial" panose="020B0604020202020204" pitchFamily="34" charset="0"/>
              <a:cs typeface="Arial" panose="020B0604020202020204" pitchFamily="34" charset="0"/>
            </a:endParaRPr>
          </a:p>
          <a:p>
            <a:endParaRPr lang="en-GB" altLang="en-US" sz="1400" dirty="0">
              <a:latin typeface="Arial" panose="020B0604020202020204" pitchFamily="34" charset="0"/>
              <a:cs typeface="Arial" panose="020B0604020202020204" pitchFamily="34" charset="0"/>
            </a:endParaRPr>
          </a:p>
          <a:p>
            <a:endParaRPr lang="en-GB" altLang="en-US" sz="1400" dirty="0">
              <a:latin typeface="Arial" panose="020B0604020202020204" pitchFamily="34" charset="0"/>
              <a:cs typeface="Arial" panose="020B0604020202020204" pitchFamily="34" charset="0"/>
            </a:endParaRPr>
          </a:p>
          <a:p>
            <a:endParaRPr lang="en-GB" altLang="en-US" sz="1400" dirty="0">
              <a:latin typeface="Arial" panose="020B0604020202020204" pitchFamily="34" charset="0"/>
              <a:cs typeface="Arial" panose="020B0604020202020204" pitchFamily="34" charset="0"/>
            </a:endParaRPr>
          </a:p>
          <a:p>
            <a:r>
              <a:rPr lang="en-GB" altLang="en-US" sz="1400" dirty="0">
                <a:latin typeface="Arial" panose="020B0604020202020204" pitchFamily="34" charset="0"/>
                <a:cs typeface="Arial" panose="020B0604020202020204" pitchFamily="34" charset="0"/>
              </a:rPr>
              <a:t>You may omit the </a:t>
            </a:r>
            <a:r>
              <a:rPr lang="en-GB" altLang="en-US" sz="1400" b="1" dirty="0">
                <a:latin typeface="Arial" panose="020B0604020202020204" pitchFamily="34" charset="0"/>
                <a:cs typeface="Arial" panose="020B0604020202020204" pitchFamily="34" charset="0"/>
              </a:rPr>
              <a:t>initialisation</a:t>
            </a:r>
            <a:r>
              <a:rPr lang="en-GB" altLang="en-US" sz="1400" dirty="0">
                <a:latin typeface="Arial" panose="020B0604020202020204" pitchFamily="34" charset="0"/>
                <a:cs typeface="Arial" panose="020B0604020202020204" pitchFamily="34" charset="0"/>
              </a:rPr>
              <a:t> expression if the program initialises the control variable before the loop. </a:t>
            </a:r>
          </a:p>
          <a:p>
            <a:endParaRPr lang="en-GB" altLang="en-US" sz="1400" dirty="0">
              <a:latin typeface="Arial" panose="020B0604020202020204" pitchFamily="34" charset="0"/>
              <a:cs typeface="Arial" panose="020B0604020202020204" pitchFamily="34" charset="0"/>
            </a:endParaRPr>
          </a:p>
          <a:p>
            <a:endParaRPr lang="en-GB" altLang="en-US" sz="1400" dirty="0">
              <a:latin typeface="Arial" panose="020B0604020202020204" pitchFamily="34" charset="0"/>
              <a:cs typeface="Arial" panose="020B0604020202020204" pitchFamily="34" charset="0"/>
            </a:endParaRPr>
          </a:p>
          <a:p>
            <a:endParaRPr lang="en-GB" altLang="en-US" sz="1400" dirty="0">
              <a:latin typeface="Arial" panose="020B0604020202020204" pitchFamily="34" charset="0"/>
              <a:cs typeface="Arial" panose="020B0604020202020204" pitchFamily="34" charset="0"/>
            </a:endParaRPr>
          </a:p>
          <a:p>
            <a:endParaRPr lang="en-GB" altLang="en-US" sz="1400" dirty="0">
              <a:latin typeface="Arial" panose="020B0604020202020204" pitchFamily="34" charset="0"/>
              <a:cs typeface="Arial" panose="020B0604020202020204" pitchFamily="34" charset="0"/>
            </a:endParaRPr>
          </a:p>
          <a:p>
            <a:endParaRPr lang="en-GB" altLang="en-US" sz="1400" dirty="0">
              <a:latin typeface="Arial" panose="020B0604020202020204" pitchFamily="34" charset="0"/>
              <a:cs typeface="Arial" panose="020B0604020202020204" pitchFamily="34" charset="0"/>
            </a:endParaRPr>
          </a:p>
          <a:p>
            <a:r>
              <a:rPr lang="en-GB" altLang="en-US" sz="1400" dirty="0">
                <a:latin typeface="Arial" panose="020B0604020202020204" pitchFamily="34" charset="0"/>
                <a:cs typeface="Arial" panose="020B0604020202020204" pitchFamily="34" charset="0"/>
              </a:rPr>
              <a:t>You may omit the </a:t>
            </a:r>
            <a:r>
              <a:rPr lang="en-GB" altLang="en-US" sz="1400" b="1" dirty="0">
                <a:latin typeface="Arial" panose="020B0604020202020204" pitchFamily="34" charset="0"/>
                <a:cs typeface="Arial" panose="020B0604020202020204" pitchFamily="34" charset="0"/>
              </a:rPr>
              <a:t>increment</a:t>
            </a:r>
            <a:r>
              <a:rPr lang="en-GB" altLang="en-US" sz="1400" dirty="0">
                <a:latin typeface="Arial" panose="020B0604020202020204" pitchFamily="34" charset="0"/>
                <a:cs typeface="Arial" panose="020B0604020202020204" pitchFamily="34" charset="0"/>
              </a:rPr>
              <a:t> expression if the program calculates the increment with statements in the loop’s body or if no increment is needed.</a:t>
            </a:r>
          </a:p>
        </p:txBody>
      </p:sp>
      <p:pic>
        <p:nvPicPr>
          <p:cNvPr id="13" name="Picture 12">
            <a:extLst>
              <a:ext uri="{FF2B5EF4-FFF2-40B4-BE49-F238E27FC236}">
                <a16:creationId xmlns:a16="http://schemas.microsoft.com/office/drawing/2014/main" id="{844E4F9C-5346-542F-3591-35005171F9F7}"/>
              </a:ext>
            </a:extLst>
          </p:cNvPr>
          <p:cNvPicPr>
            <a:picLocks noChangeAspect="1"/>
          </p:cNvPicPr>
          <p:nvPr/>
        </p:nvPicPr>
        <p:blipFill>
          <a:blip r:embed="rId2"/>
          <a:stretch>
            <a:fillRect/>
          </a:stretch>
        </p:blipFill>
        <p:spPr>
          <a:xfrm>
            <a:off x="8260419" y="1561187"/>
            <a:ext cx="3805881" cy="890560"/>
          </a:xfrm>
          <a:prstGeom prst="rect">
            <a:avLst/>
          </a:prstGeom>
        </p:spPr>
      </p:pic>
      <p:pic>
        <p:nvPicPr>
          <p:cNvPr id="15" name="Picture 14">
            <a:extLst>
              <a:ext uri="{FF2B5EF4-FFF2-40B4-BE49-F238E27FC236}">
                <a16:creationId xmlns:a16="http://schemas.microsoft.com/office/drawing/2014/main" id="{D007D227-BD99-FA1A-72FF-F9EAD1E0A278}"/>
              </a:ext>
            </a:extLst>
          </p:cNvPr>
          <p:cNvPicPr>
            <a:picLocks noChangeAspect="1"/>
          </p:cNvPicPr>
          <p:nvPr/>
        </p:nvPicPr>
        <p:blipFill>
          <a:blip r:embed="rId3"/>
          <a:stretch>
            <a:fillRect/>
          </a:stretch>
        </p:blipFill>
        <p:spPr>
          <a:xfrm>
            <a:off x="8315375" y="3001505"/>
            <a:ext cx="3561707" cy="1663176"/>
          </a:xfrm>
          <a:prstGeom prst="rect">
            <a:avLst/>
          </a:prstGeom>
        </p:spPr>
      </p:pic>
      <p:pic>
        <p:nvPicPr>
          <p:cNvPr id="17" name="Picture 16">
            <a:extLst>
              <a:ext uri="{FF2B5EF4-FFF2-40B4-BE49-F238E27FC236}">
                <a16:creationId xmlns:a16="http://schemas.microsoft.com/office/drawing/2014/main" id="{1A71D749-8451-786E-A32A-81C86459ED69}"/>
              </a:ext>
            </a:extLst>
          </p:cNvPr>
          <p:cNvPicPr>
            <a:picLocks noChangeAspect="1"/>
          </p:cNvPicPr>
          <p:nvPr/>
        </p:nvPicPr>
        <p:blipFill>
          <a:blip r:embed="rId4"/>
          <a:stretch>
            <a:fillRect/>
          </a:stretch>
        </p:blipFill>
        <p:spPr>
          <a:xfrm>
            <a:off x="8315375" y="5178178"/>
            <a:ext cx="3482404" cy="1117143"/>
          </a:xfrm>
          <a:prstGeom prst="rect">
            <a:avLst/>
          </a:prstGeom>
        </p:spPr>
      </p:pic>
      <p:cxnSp>
        <p:nvCxnSpPr>
          <p:cNvPr id="18" name="AutoShape 3">
            <a:extLst>
              <a:ext uri="{FF2B5EF4-FFF2-40B4-BE49-F238E27FC236}">
                <a16:creationId xmlns:a16="http://schemas.microsoft.com/office/drawing/2014/main" id="{7F8D3C22-E9B7-269E-5E59-C9DE3DAFF2F9}"/>
              </a:ext>
              <a:ext uri="{C183D7F6-B498-43B3-948B-1728B52AA6E4}">
                <adec:decorative xmlns:adec="http://schemas.microsoft.com/office/drawing/2017/decorative" val="1"/>
              </a:ext>
            </a:extLst>
          </p:cNvPr>
          <p:cNvCxnSpPr>
            <a:cxnSpLocks noChangeShapeType="1"/>
          </p:cNvCxnSpPr>
          <p:nvPr/>
        </p:nvCxnSpPr>
        <p:spPr bwMode="auto">
          <a:xfrm>
            <a:off x="6735563" y="2065106"/>
            <a:ext cx="838197"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 name="AutoShape 3">
            <a:extLst>
              <a:ext uri="{FF2B5EF4-FFF2-40B4-BE49-F238E27FC236}">
                <a16:creationId xmlns:a16="http://schemas.microsoft.com/office/drawing/2014/main" id="{05A523A2-5988-D635-AFEA-839F989B7940}"/>
              </a:ext>
              <a:ext uri="{C183D7F6-B498-43B3-948B-1728B52AA6E4}">
                <adec:decorative xmlns:adec="http://schemas.microsoft.com/office/drawing/2017/decorative" val="1"/>
              </a:ext>
            </a:extLst>
          </p:cNvPr>
          <p:cNvCxnSpPr>
            <a:cxnSpLocks noChangeShapeType="1"/>
          </p:cNvCxnSpPr>
          <p:nvPr/>
        </p:nvCxnSpPr>
        <p:spPr bwMode="auto">
          <a:xfrm>
            <a:off x="6816044" y="3830548"/>
            <a:ext cx="838197"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2" name="AutoShape 3">
            <a:extLst>
              <a:ext uri="{FF2B5EF4-FFF2-40B4-BE49-F238E27FC236}">
                <a16:creationId xmlns:a16="http://schemas.microsoft.com/office/drawing/2014/main" id="{77F0D758-D6C7-35CA-C0B7-170895A8FF7B}"/>
              </a:ext>
              <a:ext uri="{C183D7F6-B498-43B3-948B-1728B52AA6E4}">
                <adec:decorative xmlns:adec="http://schemas.microsoft.com/office/drawing/2017/decorative" val="1"/>
              </a:ext>
            </a:extLst>
          </p:cNvPr>
          <p:cNvCxnSpPr>
            <a:cxnSpLocks noChangeShapeType="1"/>
          </p:cNvCxnSpPr>
          <p:nvPr/>
        </p:nvCxnSpPr>
        <p:spPr bwMode="auto">
          <a:xfrm>
            <a:off x="6805770" y="5366536"/>
            <a:ext cx="838197"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12290" name="Picture 2" descr="Optional Stamp Optional Round Isolated Sign Optional Label Set Stock  Illustration - Download Image Now - iStock">
            <a:extLst>
              <a:ext uri="{FF2B5EF4-FFF2-40B4-BE49-F238E27FC236}">
                <a16:creationId xmlns:a16="http://schemas.microsoft.com/office/drawing/2014/main" id="{0F61DB45-C7C4-1281-13AA-30F9A5034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9005" y="209983"/>
            <a:ext cx="4238625" cy="107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157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Investment - Is it still just 'show me the money!'? |">
            <a:extLst>
              <a:ext uri="{FF2B5EF4-FFF2-40B4-BE49-F238E27FC236}">
                <a16:creationId xmlns:a16="http://schemas.microsoft.com/office/drawing/2014/main" id="{A16EEBB3-273D-59D6-8051-0740540CE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09158"/>
            <a:ext cx="5233371" cy="281125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296D9D3-D52E-1747-267D-BCCDDD5A0C09}"/>
              </a:ext>
            </a:extLst>
          </p:cNvPr>
          <p:cNvSpPr>
            <a:spLocks noGrp="1"/>
          </p:cNvSpPr>
          <p:nvPr>
            <p:ph type="title"/>
          </p:nvPr>
        </p:nvSpPr>
        <p:spPr>
          <a:xfrm>
            <a:off x="542382" y="396193"/>
            <a:ext cx="4969768" cy="632219"/>
          </a:xfrm>
        </p:spPr>
        <p:txBody>
          <a:bodyPr/>
          <a:lstStyle/>
          <a:p>
            <a:r>
              <a:rPr lang="en-GB" dirty="0"/>
              <a:t>for loop exercise</a:t>
            </a:r>
          </a:p>
        </p:txBody>
      </p:sp>
      <p:sp>
        <p:nvSpPr>
          <p:cNvPr id="6" name="TextBox 5">
            <a:extLst>
              <a:ext uri="{FF2B5EF4-FFF2-40B4-BE49-F238E27FC236}">
                <a16:creationId xmlns:a16="http://schemas.microsoft.com/office/drawing/2014/main" id="{966B1BE0-DC81-E360-C2AC-440265FFFEFD}"/>
              </a:ext>
            </a:extLst>
          </p:cNvPr>
          <p:cNvSpPr txBox="1"/>
          <p:nvPr/>
        </p:nvSpPr>
        <p:spPr>
          <a:xfrm>
            <a:off x="489130" y="1300351"/>
            <a:ext cx="6097712" cy="1200329"/>
          </a:xfrm>
          <a:prstGeom prst="rect">
            <a:avLst/>
          </a:prstGeom>
          <a:noFill/>
        </p:spPr>
        <p:txBody>
          <a:bodyPr wrap="square">
            <a:spAutoFit/>
          </a:bodyPr>
          <a:lstStyle/>
          <a:p>
            <a:r>
              <a:rPr lang="en-GB" b="1" dirty="0"/>
              <a:t>User story </a:t>
            </a:r>
            <a:r>
              <a:rPr lang="en-GB" dirty="0"/>
              <a:t>: As a user, I want to be able to forecast my savings each year if I invest £1000 in a savings account yielding 5% interest each year. (Assuming that all the interest is left on deposit)</a:t>
            </a:r>
          </a:p>
        </p:txBody>
      </p:sp>
      <p:sp>
        <p:nvSpPr>
          <p:cNvPr id="8" name="TextBox 7">
            <a:extLst>
              <a:ext uri="{FF2B5EF4-FFF2-40B4-BE49-F238E27FC236}">
                <a16:creationId xmlns:a16="http://schemas.microsoft.com/office/drawing/2014/main" id="{FF132906-B563-5E05-7167-F96B7BD76DF9}"/>
              </a:ext>
            </a:extLst>
          </p:cNvPr>
          <p:cNvSpPr txBox="1"/>
          <p:nvPr/>
        </p:nvSpPr>
        <p:spPr>
          <a:xfrm>
            <a:off x="391525" y="4722255"/>
            <a:ext cx="3146461" cy="1754326"/>
          </a:xfrm>
          <a:prstGeom prst="rect">
            <a:avLst/>
          </a:prstGeom>
          <a:solidFill>
            <a:schemeClr val="accent2"/>
          </a:solidFill>
        </p:spPr>
        <p:txBody>
          <a:bodyPr wrap="square">
            <a:spAutoFit/>
          </a:bodyPr>
          <a:lstStyle/>
          <a:p>
            <a:pPr marL="0" marR="0">
              <a:spcBef>
                <a:spcPts val="0"/>
              </a:spcBef>
              <a:spcAft>
                <a:spcPts val="0"/>
              </a:spcAft>
            </a:pPr>
            <a:r>
              <a:rPr lang="en-GB" sz="1800" dirty="0">
                <a:solidFill>
                  <a:srgbClr val="000000"/>
                </a:solidFill>
                <a:effectLst/>
                <a:latin typeface="Consolas" panose="020B0609020204030204" pitchFamily="49" charset="0"/>
              </a:rPr>
              <a:t>Year     Amount(£)</a:t>
            </a:r>
          </a:p>
          <a:p>
            <a:pPr marL="0" marR="0">
              <a:spcBef>
                <a:spcPts val="0"/>
              </a:spcBef>
              <a:spcAft>
                <a:spcPts val="0"/>
              </a:spcAft>
            </a:pPr>
            <a:r>
              <a:rPr lang="en-GB" sz="1800" dirty="0">
                <a:solidFill>
                  <a:srgbClr val="000000"/>
                </a:solidFill>
                <a:effectLst/>
                <a:latin typeface="Consolas" panose="020B0609020204030204" pitchFamily="49" charset="0"/>
              </a:rPr>
              <a:t>1        1050.00</a:t>
            </a:r>
          </a:p>
          <a:p>
            <a:pPr marL="0" marR="0">
              <a:spcBef>
                <a:spcPts val="0"/>
              </a:spcBef>
              <a:spcAft>
                <a:spcPts val="0"/>
              </a:spcAft>
            </a:pPr>
            <a:r>
              <a:rPr lang="en-GB" sz="1800" dirty="0">
                <a:solidFill>
                  <a:srgbClr val="000000"/>
                </a:solidFill>
                <a:effectLst/>
                <a:latin typeface="Consolas" panose="020B0609020204030204" pitchFamily="49" charset="0"/>
              </a:rPr>
              <a:t>2        1102.50</a:t>
            </a:r>
          </a:p>
          <a:p>
            <a:pPr marL="0" marR="0">
              <a:spcBef>
                <a:spcPts val="0"/>
              </a:spcBef>
              <a:spcAft>
                <a:spcPts val="0"/>
              </a:spcAft>
            </a:pPr>
            <a:r>
              <a:rPr lang="en-GB" sz="1800" dirty="0">
                <a:solidFill>
                  <a:srgbClr val="000000"/>
                </a:solidFill>
                <a:effectLst/>
                <a:latin typeface="Consolas" panose="020B0609020204030204" pitchFamily="49" charset="0"/>
              </a:rPr>
              <a:t>3        1157.63</a:t>
            </a:r>
          </a:p>
          <a:p>
            <a:pPr marL="0" marR="0">
              <a:spcBef>
                <a:spcPts val="0"/>
              </a:spcBef>
              <a:spcAft>
                <a:spcPts val="0"/>
              </a:spcAft>
            </a:pPr>
            <a:r>
              <a:rPr lang="en-GB" sz="1800" dirty="0">
                <a:solidFill>
                  <a:srgbClr val="000000"/>
                </a:solidFill>
                <a:effectLst/>
                <a:latin typeface="Consolas" panose="020B0609020204030204" pitchFamily="49" charset="0"/>
              </a:rPr>
              <a:t>4        1215.51</a:t>
            </a:r>
          </a:p>
          <a:p>
            <a:pPr marL="0" marR="0">
              <a:spcBef>
                <a:spcPts val="0"/>
              </a:spcBef>
              <a:spcAft>
                <a:spcPts val="0"/>
              </a:spcAft>
            </a:pPr>
            <a:r>
              <a:rPr lang="en-GB" dirty="0">
                <a:solidFill>
                  <a:srgbClr val="000000"/>
                </a:solidFill>
                <a:latin typeface="Consolas" panose="020B0609020204030204" pitchFamily="49" charset="0"/>
              </a:rPr>
              <a:t>etc</a:t>
            </a:r>
            <a:endParaRPr lang="en-GB" sz="1800" dirty="0">
              <a:solidFill>
                <a:srgbClr val="000000"/>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53348DE2-46F2-C3F3-3769-F2D18D9B516F}"/>
              </a:ext>
            </a:extLst>
          </p:cNvPr>
          <p:cNvSpPr txBox="1"/>
          <p:nvPr/>
        </p:nvSpPr>
        <p:spPr>
          <a:xfrm>
            <a:off x="303943" y="4383881"/>
            <a:ext cx="2940978" cy="369332"/>
          </a:xfrm>
          <a:prstGeom prst="rect">
            <a:avLst/>
          </a:prstGeom>
          <a:noFill/>
        </p:spPr>
        <p:txBody>
          <a:bodyPr wrap="square">
            <a:spAutoFit/>
          </a:bodyPr>
          <a:lstStyle/>
          <a:p>
            <a:pPr marL="0" marR="0">
              <a:spcBef>
                <a:spcPts val="0"/>
              </a:spcBef>
              <a:spcAft>
                <a:spcPts val="0"/>
              </a:spcAft>
            </a:pPr>
            <a:r>
              <a:rPr lang="en-GB" sz="1800" dirty="0">
                <a:solidFill>
                  <a:srgbClr val="000000"/>
                </a:solidFill>
                <a:effectLst/>
                <a:latin typeface="Consolas" panose="020B0609020204030204" pitchFamily="49" charset="0"/>
              </a:rPr>
              <a:t>Expected output : </a:t>
            </a:r>
          </a:p>
        </p:txBody>
      </p:sp>
      <p:sp>
        <p:nvSpPr>
          <p:cNvPr id="12" name="TextBox 11">
            <a:extLst>
              <a:ext uri="{FF2B5EF4-FFF2-40B4-BE49-F238E27FC236}">
                <a16:creationId xmlns:a16="http://schemas.microsoft.com/office/drawing/2014/main" id="{8326AB39-FA8C-A4C4-6A93-FF0D01C70031}"/>
              </a:ext>
            </a:extLst>
          </p:cNvPr>
          <p:cNvSpPr txBox="1"/>
          <p:nvPr/>
        </p:nvSpPr>
        <p:spPr>
          <a:xfrm>
            <a:off x="5159590" y="3098219"/>
            <a:ext cx="6969657" cy="3170099"/>
          </a:xfrm>
          <a:prstGeom prst="rect">
            <a:avLst/>
          </a:prstGeom>
          <a:solidFill>
            <a:schemeClr val="bg1">
              <a:lumMod val="20000"/>
              <a:lumOff val="80000"/>
            </a:schemeClr>
          </a:solidFill>
        </p:spPr>
        <p:txBody>
          <a:bodyPr wrap="square">
            <a:spAutoFit/>
          </a:bodyPr>
          <a:lstStyle/>
          <a:p>
            <a:r>
              <a:rPr lang="en-GB" sz="1400" b="1" dirty="0"/>
              <a:t>Hints : </a:t>
            </a:r>
          </a:p>
          <a:p>
            <a:r>
              <a:rPr lang="en-GB" sz="1400" dirty="0"/>
              <a:t>The </a:t>
            </a:r>
            <a:r>
              <a:rPr lang="en-GB" sz="1400" b="1" dirty="0"/>
              <a:t>Product Owner (PO) </a:t>
            </a:r>
            <a:r>
              <a:rPr lang="en-GB" sz="1400" dirty="0"/>
              <a:t>has suggested the following ..</a:t>
            </a:r>
          </a:p>
          <a:p>
            <a:endParaRPr lang="en-GB" sz="1400" dirty="0"/>
          </a:p>
          <a:p>
            <a:r>
              <a:rPr lang="en-GB" sz="1400" dirty="0"/>
              <a:t>Use a </a:t>
            </a:r>
            <a:r>
              <a:rPr lang="en-GB" sz="1400" b="1" dirty="0"/>
              <a:t>for</a:t>
            </a:r>
            <a:r>
              <a:rPr lang="en-GB" sz="1400" dirty="0"/>
              <a:t> loop to calculate and display each year’s balance (loop needs to start at 1 and end at 10 (inclusive)) </a:t>
            </a:r>
          </a:p>
          <a:p>
            <a:endParaRPr lang="en-GB" sz="1400" dirty="0"/>
          </a:p>
          <a:p>
            <a:r>
              <a:rPr lang="en-GB" sz="1400" dirty="0"/>
              <a:t>To calculate each year’s balance at %5 interest </a:t>
            </a:r>
            <a:br>
              <a:rPr lang="en-GB" sz="1400" dirty="0"/>
            </a:br>
            <a:r>
              <a:rPr lang="en-GB" sz="1400" dirty="0"/>
              <a:t> </a:t>
            </a:r>
            <a:r>
              <a:rPr lang="en-GB" sz="1400" dirty="0">
                <a:latin typeface="Consolas" panose="020B0609020204030204" pitchFamily="49" charset="0"/>
              </a:rPr>
              <a:t>balance = balance * 1.05</a:t>
            </a:r>
          </a:p>
          <a:p>
            <a:r>
              <a:rPr lang="en-GB" sz="1400" dirty="0"/>
              <a:t>e.g.  Year 1 is £1000 (initial balance) *1.05  = £1050.00 (balance at end of year)</a:t>
            </a:r>
          </a:p>
          <a:p>
            <a:endParaRPr lang="en-GB" sz="1400" dirty="0"/>
          </a:p>
          <a:p>
            <a:r>
              <a:rPr lang="en-GB" sz="1400" dirty="0" err="1">
                <a:latin typeface="Consolas" panose="020B0609020204030204" pitchFamily="49" charset="0"/>
              </a:rPr>
              <a:t>Printf</a:t>
            </a:r>
            <a:r>
              <a:rPr lang="en-GB" sz="1400" dirty="0"/>
              <a:t> will be useful to format to two decimal places. </a:t>
            </a:r>
          </a:p>
          <a:p>
            <a:endParaRPr lang="en-GB" sz="1400" dirty="0"/>
          </a:p>
          <a:p>
            <a:r>
              <a:rPr lang="en-GB" sz="1400" dirty="0"/>
              <a:t>The PO mentioned something about a </a:t>
            </a:r>
            <a:r>
              <a:rPr lang="en-GB" sz="1400" b="1" dirty="0"/>
              <a:t>constant</a:t>
            </a:r>
            <a:r>
              <a:rPr lang="en-GB" sz="1400" dirty="0"/>
              <a:t>..? (you might need to look that one up)</a:t>
            </a:r>
          </a:p>
          <a:p>
            <a:endParaRPr lang="en-GB" dirty="0"/>
          </a:p>
        </p:txBody>
      </p:sp>
      <p:pic>
        <p:nvPicPr>
          <p:cNvPr id="18" name="Picture 17">
            <a:extLst>
              <a:ext uri="{FF2B5EF4-FFF2-40B4-BE49-F238E27FC236}">
                <a16:creationId xmlns:a16="http://schemas.microsoft.com/office/drawing/2014/main" id="{E8BEC044-6086-D705-B3FB-BC5A108510A6}"/>
              </a:ext>
            </a:extLst>
          </p:cNvPr>
          <p:cNvPicPr>
            <a:picLocks noChangeAspect="1"/>
          </p:cNvPicPr>
          <p:nvPr/>
        </p:nvPicPr>
        <p:blipFill>
          <a:blip r:embed="rId4"/>
          <a:stretch>
            <a:fillRect/>
          </a:stretch>
        </p:blipFill>
        <p:spPr>
          <a:xfrm>
            <a:off x="2017410" y="2330085"/>
            <a:ext cx="3142180" cy="1804122"/>
          </a:xfrm>
          <a:prstGeom prst="rect">
            <a:avLst/>
          </a:prstGeom>
        </p:spPr>
      </p:pic>
      <p:cxnSp>
        <p:nvCxnSpPr>
          <p:cNvPr id="19" name="AutoShape 3">
            <a:extLst>
              <a:ext uri="{FF2B5EF4-FFF2-40B4-BE49-F238E27FC236}">
                <a16:creationId xmlns:a16="http://schemas.microsoft.com/office/drawing/2014/main" id="{1582011C-3ACD-2503-FCA1-1D5269D44766}"/>
              </a:ext>
              <a:ext uri="{C183D7F6-B498-43B3-948B-1728B52AA6E4}">
                <adec:decorative xmlns:adec="http://schemas.microsoft.com/office/drawing/2017/decorative" val="1"/>
              </a:ext>
            </a:extLst>
          </p:cNvPr>
          <p:cNvCxnSpPr>
            <a:cxnSpLocks noChangeShapeType="1"/>
          </p:cNvCxnSpPr>
          <p:nvPr/>
        </p:nvCxnSpPr>
        <p:spPr bwMode="auto">
          <a:xfrm flipH="1">
            <a:off x="6282770" y="1123461"/>
            <a:ext cx="401551" cy="134679"/>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 name="AutoShape 3">
            <a:extLst>
              <a:ext uri="{FF2B5EF4-FFF2-40B4-BE49-F238E27FC236}">
                <a16:creationId xmlns:a16="http://schemas.microsoft.com/office/drawing/2014/main" id="{D78805C8-4591-D013-BC51-1E2D1642863A}"/>
              </a:ext>
              <a:ext uri="{C183D7F6-B498-43B3-948B-1728B52AA6E4}">
                <adec:decorative xmlns:adec="http://schemas.microsoft.com/office/drawing/2017/decorative" val="1"/>
              </a:ext>
            </a:extLst>
          </p:cNvPr>
          <p:cNvCxnSpPr>
            <a:cxnSpLocks noChangeShapeType="1"/>
          </p:cNvCxnSpPr>
          <p:nvPr/>
        </p:nvCxnSpPr>
        <p:spPr bwMode="auto">
          <a:xfrm flipH="1">
            <a:off x="1371064" y="3887839"/>
            <a:ext cx="401551" cy="303866"/>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3" name="AutoShape 3">
            <a:extLst>
              <a:ext uri="{FF2B5EF4-FFF2-40B4-BE49-F238E27FC236}">
                <a16:creationId xmlns:a16="http://schemas.microsoft.com/office/drawing/2014/main" id="{AAB0616C-C168-135D-51B2-03817AB17414}"/>
              </a:ext>
              <a:ext uri="{C183D7F6-B498-43B3-948B-1728B52AA6E4}">
                <adec:decorative xmlns:adec="http://schemas.microsoft.com/office/drawing/2017/decorative" val="1"/>
              </a:ext>
            </a:extLst>
          </p:cNvPr>
          <p:cNvCxnSpPr>
            <a:cxnSpLocks noChangeShapeType="1"/>
          </p:cNvCxnSpPr>
          <p:nvPr/>
        </p:nvCxnSpPr>
        <p:spPr bwMode="auto">
          <a:xfrm>
            <a:off x="5141707" y="2738579"/>
            <a:ext cx="525356" cy="326221"/>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8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5687-BE75-037A-D388-9FCAA8E835D5}"/>
              </a:ext>
            </a:extLst>
          </p:cNvPr>
          <p:cNvSpPr>
            <a:spLocks noGrp="1"/>
          </p:cNvSpPr>
          <p:nvPr>
            <p:ph type="title"/>
          </p:nvPr>
        </p:nvSpPr>
        <p:spPr/>
        <p:txBody>
          <a:bodyPr/>
          <a:lstStyle/>
          <a:p>
            <a:r>
              <a:rPr lang="en-GB" dirty="0"/>
              <a:t>Nested for loops</a:t>
            </a:r>
          </a:p>
        </p:txBody>
      </p:sp>
      <p:pic>
        <p:nvPicPr>
          <p:cNvPr id="5" name="Picture 2">
            <a:extLst>
              <a:ext uri="{FF2B5EF4-FFF2-40B4-BE49-F238E27FC236}">
                <a16:creationId xmlns:a16="http://schemas.microsoft.com/office/drawing/2014/main" id="{FBA3E2B1-22ED-A15A-D86E-D2D22B74C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213" y="1394803"/>
            <a:ext cx="7693025" cy="1944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DD1C1C31-C449-4903-538F-AC6F03D71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6008" y="381419"/>
            <a:ext cx="1866900" cy="31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AutoShape 3">
            <a:extLst>
              <a:ext uri="{FF2B5EF4-FFF2-40B4-BE49-F238E27FC236}">
                <a16:creationId xmlns:a16="http://schemas.microsoft.com/office/drawing/2014/main" id="{AD935313-D3CF-BB54-2B25-A73BB38738B9}"/>
              </a:ext>
              <a:ext uri="{C183D7F6-B498-43B3-948B-1728B52AA6E4}">
                <adec:decorative xmlns:adec="http://schemas.microsoft.com/office/drawing/2017/decorative" val="1"/>
              </a:ext>
            </a:extLst>
          </p:cNvPr>
          <p:cNvCxnSpPr>
            <a:cxnSpLocks noChangeShapeType="1"/>
          </p:cNvCxnSpPr>
          <p:nvPr/>
        </p:nvCxnSpPr>
        <p:spPr bwMode="auto">
          <a:xfrm>
            <a:off x="8467365" y="2030367"/>
            <a:ext cx="1044189"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9" name="TextBox 4">
            <a:extLst>
              <a:ext uri="{FF2B5EF4-FFF2-40B4-BE49-F238E27FC236}">
                <a16:creationId xmlns:a16="http://schemas.microsoft.com/office/drawing/2014/main" id="{8C2D2108-6804-9E60-A053-E3EC7F15DC85}"/>
              </a:ext>
            </a:extLst>
          </p:cNvPr>
          <p:cNvSpPr txBox="1">
            <a:spLocks noChangeArrowheads="1"/>
          </p:cNvSpPr>
          <p:nvPr/>
        </p:nvSpPr>
        <p:spPr bwMode="auto">
          <a:xfrm>
            <a:off x="743884" y="4046818"/>
            <a:ext cx="37653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Calibri" panose="020F0502020204030204" pitchFamily="34" charset="0"/>
              </a:defRPr>
            </a:lvl1pPr>
            <a:lvl2pPr marL="742950" indent="-285750">
              <a:spcBef>
                <a:spcPct val="20000"/>
              </a:spcBef>
              <a:buChar char="–"/>
              <a:defRPr sz="24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defRPr sz="2000">
                <a:solidFill>
                  <a:schemeClr val="tx1"/>
                </a:solidFill>
                <a:latin typeface="Calibri" panose="020F0502020204030204" pitchFamily="34" charset="0"/>
              </a:defRPr>
            </a:lvl4pPr>
            <a:lvl5pPr marL="2057400" indent="-228600">
              <a:spcBef>
                <a:spcPct val="20000"/>
              </a:spcBef>
              <a:defRPr sz="2000">
                <a:solidFill>
                  <a:schemeClr val="tx1"/>
                </a:solidFill>
                <a:latin typeface="Calibri" panose="020F0502020204030204" pitchFamily="34" charset="0"/>
              </a:defRPr>
            </a:lvl5pPr>
            <a:lvl6pPr marL="2514600" indent="-228600" eaLnBrk="0" fontAlgn="base" hangingPunct="0">
              <a:spcBef>
                <a:spcPct val="20000"/>
              </a:spcBef>
              <a:spcAft>
                <a:spcPct val="0"/>
              </a:spcAf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defRPr sz="2000">
                <a:solidFill>
                  <a:schemeClr val="tx1"/>
                </a:solidFill>
                <a:latin typeface="Calibri" panose="020F0502020204030204" pitchFamily="34" charset="0"/>
              </a:defRPr>
            </a:lvl9pPr>
          </a:lstStyle>
          <a:p>
            <a:pPr eaLnBrk="1" hangingPunct="1">
              <a:spcBef>
                <a:spcPct val="0"/>
              </a:spcBef>
              <a:buFontTx/>
              <a:buNone/>
            </a:pPr>
            <a:r>
              <a:rPr lang="en-GB" altLang="en-US" sz="1400" b="1" dirty="0">
                <a:latin typeface="Arial" panose="020B0604020202020204" pitchFamily="34" charset="0"/>
              </a:rPr>
              <a:t>A loop within a loop.</a:t>
            </a:r>
            <a:br>
              <a:rPr lang="en-GB" altLang="en-US" sz="1400" dirty="0">
                <a:latin typeface="Arial" panose="020B0604020202020204" pitchFamily="34" charset="0"/>
              </a:rPr>
            </a:br>
            <a:r>
              <a:rPr lang="en-GB" altLang="en-US" sz="1400" dirty="0">
                <a:latin typeface="Arial" panose="020B0604020202020204" pitchFamily="34" charset="0"/>
              </a:rPr>
              <a:t>The outer loop iterates </a:t>
            </a:r>
            <a:r>
              <a:rPr lang="en-GB" altLang="en-US" sz="1400" b="1" dirty="0">
                <a:latin typeface="Arial" panose="020B0604020202020204" pitchFamily="34" charset="0"/>
              </a:rPr>
              <a:t>once</a:t>
            </a:r>
            <a:r>
              <a:rPr lang="en-GB" altLang="en-US" sz="1400" dirty="0">
                <a:latin typeface="Arial" panose="020B0604020202020204" pitchFamily="34" charset="0"/>
              </a:rPr>
              <a:t> and then the inner loop iterates 5 times.</a:t>
            </a:r>
          </a:p>
          <a:p>
            <a:pPr eaLnBrk="1" hangingPunct="1">
              <a:spcBef>
                <a:spcPct val="0"/>
              </a:spcBef>
              <a:buFontTx/>
              <a:buNone/>
            </a:pPr>
            <a:endParaRPr lang="en-GB" altLang="en-US" sz="1400" dirty="0">
              <a:latin typeface="Arial" panose="020B0604020202020204" pitchFamily="34" charset="0"/>
            </a:endParaRPr>
          </a:p>
          <a:p>
            <a:pPr eaLnBrk="1" hangingPunct="1">
              <a:spcBef>
                <a:spcPct val="0"/>
              </a:spcBef>
              <a:buFontTx/>
              <a:buNone/>
            </a:pPr>
            <a:r>
              <a:rPr lang="en-GB" altLang="en-US" sz="1400" dirty="0">
                <a:latin typeface="Arial" panose="020B0604020202020204" pitchFamily="34" charset="0"/>
              </a:rPr>
              <a:t>Then the outer iterates again and the inner 5 times again (every time the inner is run to completion it’s counter values are reset)</a:t>
            </a:r>
          </a:p>
        </p:txBody>
      </p:sp>
      <p:pic>
        <p:nvPicPr>
          <p:cNvPr id="10" name="Picture 2" descr="Image result for database records">
            <a:extLst>
              <a:ext uri="{FF2B5EF4-FFF2-40B4-BE49-F238E27FC236}">
                <a16:creationId xmlns:a16="http://schemas.microsoft.com/office/drawing/2014/main" id="{04B9DF1C-9F7D-5D62-732E-6E0D7B8DDC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035" y="4121250"/>
            <a:ext cx="5280212" cy="235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4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FA40D2-B7AD-31EF-779C-D99D1DC744A1}"/>
              </a:ext>
            </a:extLst>
          </p:cNvPr>
          <p:cNvSpPr>
            <a:spLocks noGrp="1"/>
          </p:cNvSpPr>
          <p:nvPr>
            <p:ph type="title"/>
          </p:nvPr>
        </p:nvSpPr>
        <p:spPr>
          <a:xfrm>
            <a:off x="838200" y="381419"/>
            <a:ext cx="6073588" cy="632219"/>
          </a:xfrm>
        </p:spPr>
        <p:txBody>
          <a:bodyPr/>
          <a:lstStyle/>
          <a:p>
            <a:r>
              <a:rPr lang="en-GB" dirty="0"/>
              <a:t>break and continue</a:t>
            </a:r>
          </a:p>
        </p:txBody>
      </p:sp>
      <p:sp>
        <p:nvSpPr>
          <p:cNvPr id="6" name="TextBox 5">
            <a:extLst>
              <a:ext uri="{FF2B5EF4-FFF2-40B4-BE49-F238E27FC236}">
                <a16:creationId xmlns:a16="http://schemas.microsoft.com/office/drawing/2014/main" id="{75C40B63-6A8C-A07C-1272-1B93782AB6DB}"/>
              </a:ext>
            </a:extLst>
          </p:cNvPr>
          <p:cNvSpPr txBox="1"/>
          <p:nvPr/>
        </p:nvSpPr>
        <p:spPr>
          <a:xfrm>
            <a:off x="838200" y="1126621"/>
            <a:ext cx="8915400" cy="738664"/>
          </a:xfrm>
          <a:prstGeom prst="rect">
            <a:avLst/>
          </a:prstGeom>
          <a:noFill/>
        </p:spPr>
        <p:txBody>
          <a:bodyPr wrap="square">
            <a:spAutoFit/>
          </a:bodyPr>
          <a:lstStyle/>
          <a:p>
            <a:r>
              <a:rPr lang="en-GB" sz="1400" dirty="0">
                <a:latin typeface="Arial" panose="020B0604020202020204" pitchFamily="34" charset="0"/>
                <a:cs typeface="Arial" panose="020B0604020202020204" pitchFamily="34" charset="0"/>
              </a:rPr>
              <a:t>the </a:t>
            </a:r>
            <a:r>
              <a:rPr lang="en-GB" sz="1400" b="1" dirty="0">
                <a:latin typeface="Arial" panose="020B0604020202020204" pitchFamily="34" charset="0"/>
                <a:cs typeface="Arial" panose="020B0604020202020204" pitchFamily="34" charset="0"/>
              </a:rPr>
              <a:t>break</a:t>
            </a:r>
            <a:r>
              <a:rPr lang="en-GB" sz="1400" dirty="0">
                <a:latin typeface="Arial" panose="020B0604020202020204" pitchFamily="34" charset="0"/>
                <a:cs typeface="Arial" panose="020B0604020202020204" pitchFamily="34" charset="0"/>
              </a:rPr>
              <a:t> and </a:t>
            </a:r>
            <a:r>
              <a:rPr lang="en-GB" sz="1400" b="1" dirty="0">
                <a:latin typeface="Arial" panose="020B0604020202020204" pitchFamily="34" charset="0"/>
                <a:cs typeface="Arial" panose="020B0604020202020204" pitchFamily="34" charset="0"/>
              </a:rPr>
              <a:t>continue</a:t>
            </a:r>
            <a:r>
              <a:rPr lang="en-GB" sz="1400" dirty="0">
                <a:latin typeface="Arial" panose="020B0604020202020204" pitchFamily="34" charset="0"/>
                <a:cs typeface="Arial" panose="020B0604020202020204" pitchFamily="34" charset="0"/>
              </a:rPr>
              <a:t> statements are </a:t>
            </a:r>
            <a:r>
              <a:rPr lang="en-GB" sz="1400" b="1" dirty="0">
                <a:latin typeface="Arial" panose="020B0604020202020204" pitchFamily="34" charset="0"/>
                <a:cs typeface="Arial" panose="020B0604020202020204" pitchFamily="34" charset="0"/>
              </a:rPr>
              <a:t>control flow statements </a:t>
            </a:r>
            <a:r>
              <a:rPr lang="en-GB" sz="1400" dirty="0">
                <a:latin typeface="Arial" panose="020B0604020202020204" pitchFamily="34" charset="0"/>
                <a:cs typeface="Arial" panose="020B0604020202020204" pitchFamily="34" charset="0"/>
              </a:rPr>
              <a:t>that allow you to alter the flow of execution within </a:t>
            </a:r>
            <a:r>
              <a:rPr lang="en-GB" sz="1400" b="1" dirty="0">
                <a:latin typeface="Arial" panose="020B0604020202020204" pitchFamily="34" charset="0"/>
                <a:cs typeface="Arial" panose="020B0604020202020204" pitchFamily="34" charset="0"/>
              </a:rPr>
              <a:t>loop</a:t>
            </a:r>
            <a:r>
              <a:rPr lang="en-GB" sz="1400" dirty="0">
                <a:latin typeface="Arial" panose="020B0604020202020204" pitchFamily="34" charset="0"/>
                <a:cs typeface="Arial" panose="020B0604020202020204" pitchFamily="34" charset="0"/>
              </a:rPr>
              <a:t> and </a:t>
            </a:r>
            <a:r>
              <a:rPr lang="en-GB" sz="1400" b="1" dirty="0">
                <a:latin typeface="Arial" panose="020B0604020202020204" pitchFamily="34" charset="0"/>
                <a:cs typeface="Arial" panose="020B0604020202020204" pitchFamily="34" charset="0"/>
              </a:rPr>
              <a:t>switch</a:t>
            </a:r>
            <a:r>
              <a:rPr lang="en-GB" sz="1400" dirty="0">
                <a:latin typeface="Arial" panose="020B0604020202020204" pitchFamily="34" charset="0"/>
                <a:cs typeface="Arial" panose="020B0604020202020204" pitchFamily="34" charset="0"/>
              </a:rPr>
              <a:t> statements. They provide a way to </a:t>
            </a:r>
            <a:r>
              <a:rPr lang="en-GB" sz="1400" b="1" dirty="0">
                <a:latin typeface="Arial" panose="020B0604020202020204" pitchFamily="34" charset="0"/>
                <a:cs typeface="Arial" panose="020B0604020202020204" pitchFamily="34" charset="0"/>
              </a:rPr>
              <a:t>exit a loop prematurely </a:t>
            </a:r>
            <a:r>
              <a:rPr lang="en-GB" sz="1400" dirty="0">
                <a:latin typeface="Arial" panose="020B0604020202020204" pitchFamily="34" charset="0"/>
                <a:cs typeface="Arial" panose="020B0604020202020204" pitchFamily="34" charset="0"/>
              </a:rPr>
              <a:t>or </a:t>
            </a:r>
            <a:r>
              <a:rPr lang="en-GB" sz="1400" b="1" dirty="0">
                <a:latin typeface="Arial" panose="020B0604020202020204" pitchFamily="34" charset="0"/>
                <a:cs typeface="Arial" panose="020B0604020202020204" pitchFamily="34" charset="0"/>
              </a:rPr>
              <a:t>skip the remaining code </a:t>
            </a:r>
            <a:r>
              <a:rPr lang="en-GB" sz="1400" dirty="0">
                <a:latin typeface="Arial" panose="020B0604020202020204" pitchFamily="34" charset="0"/>
                <a:cs typeface="Arial" panose="020B0604020202020204" pitchFamily="34" charset="0"/>
              </a:rPr>
              <a:t>within a loop iteration, respectively</a:t>
            </a:r>
          </a:p>
        </p:txBody>
      </p:sp>
      <p:pic>
        <p:nvPicPr>
          <p:cNvPr id="7" name="Picture 2">
            <a:extLst>
              <a:ext uri="{FF2B5EF4-FFF2-40B4-BE49-F238E27FC236}">
                <a16:creationId xmlns:a16="http://schemas.microsoft.com/office/drawing/2014/main" id="{520C2471-B89B-E689-358D-E8A19D9ABA20}"/>
              </a:ext>
              <a:ext uri="{C183D7F6-B498-43B3-948B-1728B52AA6E4}">
                <adec:decorative xmlns:adec="http://schemas.microsoft.com/office/drawing/2017/decorative" val="1"/>
              </a:ext>
            </a:extLst>
          </p:cNvPr>
          <p:cNvPicPr>
            <a:picLocks noChangeAspect="1" noChangeArrowheads="1"/>
          </p:cNvPicPr>
          <p:nvPr/>
        </p:nvPicPr>
        <p:blipFill>
          <a:blip r:embed="rId2" cstate="print"/>
          <a:srcRect/>
          <a:stretch>
            <a:fillRect/>
          </a:stretch>
        </p:blipFill>
        <p:spPr bwMode="auto">
          <a:xfrm>
            <a:off x="9617496" y="162078"/>
            <a:ext cx="2383592" cy="1586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3">
            <a:extLst>
              <a:ext uri="{FF2B5EF4-FFF2-40B4-BE49-F238E27FC236}">
                <a16:creationId xmlns:a16="http://schemas.microsoft.com/office/drawing/2014/main" id="{9954BDE5-68B8-3574-3FCB-2C0EA4EF6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117" y="2187168"/>
            <a:ext cx="3869810" cy="203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3E67223A-9F85-DFD7-6317-4255C41D9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4278" y="2237274"/>
            <a:ext cx="1595437" cy="1847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55FDDC86-0AFC-79BE-95F7-63AF2F1ADA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7835" y="4543634"/>
            <a:ext cx="5632357" cy="204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
            <a:extLst>
              <a:ext uri="{FF2B5EF4-FFF2-40B4-BE49-F238E27FC236}">
                <a16:creationId xmlns:a16="http://schemas.microsoft.com/office/drawing/2014/main" id="{9E9285F3-2B70-88B6-9091-704F9BB48A8F}"/>
              </a:ext>
            </a:extLst>
          </p:cNvPr>
          <p:cNvSpPr>
            <a:spLocks noChangeArrowheads="1"/>
          </p:cNvSpPr>
          <p:nvPr/>
        </p:nvSpPr>
        <p:spPr bwMode="auto">
          <a:xfrm>
            <a:off x="7644278" y="4441334"/>
            <a:ext cx="3024188"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Calibri" panose="020F0502020204030204" pitchFamily="34" charset="0"/>
              </a:defRPr>
            </a:lvl1pPr>
            <a:lvl2pPr marL="742950" indent="-285750">
              <a:spcBef>
                <a:spcPct val="20000"/>
              </a:spcBef>
              <a:buChar char="–"/>
              <a:defRPr sz="24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defRPr sz="2000">
                <a:solidFill>
                  <a:schemeClr val="tx1"/>
                </a:solidFill>
                <a:latin typeface="Calibri" panose="020F0502020204030204" pitchFamily="34" charset="0"/>
              </a:defRPr>
            </a:lvl4pPr>
            <a:lvl5pPr marL="2057400" indent="-228600">
              <a:spcBef>
                <a:spcPct val="20000"/>
              </a:spcBef>
              <a:defRPr sz="2000">
                <a:solidFill>
                  <a:schemeClr val="tx1"/>
                </a:solidFill>
                <a:latin typeface="Calibri" panose="020F0502020204030204" pitchFamily="34" charset="0"/>
              </a:defRPr>
            </a:lvl5pPr>
            <a:lvl6pPr marL="2514600" indent="-228600" eaLnBrk="0" fontAlgn="base" hangingPunct="0">
              <a:spcBef>
                <a:spcPct val="20000"/>
              </a:spcBef>
              <a:spcAft>
                <a:spcPct val="0"/>
              </a:spcAf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defRPr sz="2000">
                <a:solidFill>
                  <a:schemeClr val="tx1"/>
                </a:solidFill>
                <a:latin typeface="Calibri" panose="020F0502020204030204" pitchFamily="34" charset="0"/>
              </a:defRPr>
            </a:lvl9pPr>
          </a:lstStyle>
          <a:p>
            <a:pPr>
              <a:spcBef>
                <a:spcPct val="0"/>
              </a:spcBef>
              <a:buFontTx/>
              <a:buNone/>
            </a:pPr>
            <a:r>
              <a:rPr lang="en-GB" altLang="en-US" sz="1400" dirty="0">
                <a:solidFill>
                  <a:srgbClr val="000000"/>
                </a:solidFill>
                <a:latin typeface="Consolas" panose="020B0609020204030204" pitchFamily="49" charset="0"/>
              </a:rPr>
              <a:t>Yes  ... 1</a:t>
            </a:r>
          </a:p>
          <a:p>
            <a:pPr>
              <a:spcBef>
                <a:spcPct val="0"/>
              </a:spcBef>
              <a:buFontTx/>
              <a:buNone/>
            </a:pPr>
            <a:r>
              <a:rPr lang="en-GB" altLang="en-US" sz="1400" dirty="0">
                <a:solidFill>
                  <a:srgbClr val="000000"/>
                </a:solidFill>
                <a:latin typeface="Consolas" panose="020B0609020204030204" pitchFamily="49" charset="0"/>
              </a:rPr>
              <a:t>Yes  ... 2</a:t>
            </a:r>
          </a:p>
          <a:p>
            <a:pPr>
              <a:spcBef>
                <a:spcPct val="0"/>
              </a:spcBef>
              <a:buFontTx/>
              <a:buNone/>
            </a:pPr>
            <a:r>
              <a:rPr lang="en-GB" altLang="en-US" sz="1400" dirty="0">
                <a:solidFill>
                  <a:srgbClr val="000000"/>
                </a:solidFill>
                <a:latin typeface="Consolas" panose="020B0609020204030204" pitchFamily="49" charset="0"/>
              </a:rPr>
              <a:t>Miss a few...</a:t>
            </a:r>
          </a:p>
          <a:p>
            <a:pPr>
              <a:spcBef>
                <a:spcPct val="0"/>
              </a:spcBef>
              <a:buFontTx/>
              <a:buNone/>
            </a:pPr>
            <a:r>
              <a:rPr lang="en-GB" altLang="en-US" sz="1400" dirty="0">
                <a:solidFill>
                  <a:srgbClr val="000000"/>
                </a:solidFill>
                <a:latin typeface="Consolas" panose="020B0609020204030204" pitchFamily="49" charset="0"/>
              </a:rPr>
              <a:t>Miss a few...</a:t>
            </a:r>
          </a:p>
          <a:p>
            <a:pPr>
              <a:spcBef>
                <a:spcPct val="0"/>
              </a:spcBef>
              <a:buFontTx/>
              <a:buNone/>
            </a:pPr>
            <a:r>
              <a:rPr lang="en-GB" altLang="en-US" sz="1400" dirty="0">
                <a:solidFill>
                  <a:srgbClr val="000000"/>
                </a:solidFill>
                <a:latin typeface="Consolas" panose="020B0609020204030204" pitchFamily="49" charset="0"/>
              </a:rPr>
              <a:t>Yes  ... 5</a:t>
            </a:r>
          </a:p>
          <a:p>
            <a:pPr>
              <a:spcBef>
                <a:spcPct val="0"/>
              </a:spcBef>
              <a:buFontTx/>
              <a:buNone/>
            </a:pPr>
            <a:r>
              <a:rPr lang="en-GB" altLang="en-US" sz="1400" dirty="0">
                <a:solidFill>
                  <a:srgbClr val="000000"/>
                </a:solidFill>
                <a:latin typeface="Consolas" panose="020B0609020204030204" pitchFamily="49" charset="0"/>
              </a:rPr>
              <a:t>Yes  ... 6</a:t>
            </a:r>
          </a:p>
          <a:p>
            <a:pPr>
              <a:spcBef>
                <a:spcPct val="0"/>
              </a:spcBef>
              <a:buFontTx/>
              <a:buNone/>
            </a:pPr>
            <a:r>
              <a:rPr lang="en-GB" altLang="en-US" sz="1400" dirty="0">
                <a:solidFill>
                  <a:srgbClr val="000000"/>
                </a:solidFill>
                <a:latin typeface="Consolas" panose="020B0609020204030204" pitchFamily="49" charset="0"/>
              </a:rPr>
              <a:t>Yes  ... 7</a:t>
            </a:r>
          </a:p>
          <a:p>
            <a:pPr>
              <a:spcBef>
                <a:spcPct val="0"/>
              </a:spcBef>
              <a:buFontTx/>
              <a:buNone/>
            </a:pPr>
            <a:r>
              <a:rPr lang="en-GB" altLang="en-US" sz="1400" dirty="0">
                <a:solidFill>
                  <a:srgbClr val="000000"/>
                </a:solidFill>
                <a:latin typeface="Consolas" panose="020B0609020204030204" pitchFamily="49" charset="0"/>
              </a:rPr>
              <a:t>Yes  ... 8</a:t>
            </a:r>
          </a:p>
          <a:p>
            <a:pPr>
              <a:spcBef>
                <a:spcPct val="0"/>
              </a:spcBef>
              <a:buFontTx/>
              <a:buNone/>
            </a:pPr>
            <a:r>
              <a:rPr lang="en-GB" altLang="en-US" sz="1400" dirty="0">
                <a:solidFill>
                  <a:srgbClr val="000000"/>
                </a:solidFill>
                <a:latin typeface="Consolas" panose="020B0609020204030204" pitchFamily="49" charset="0"/>
              </a:rPr>
              <a:t>Yes  ... 9</a:t>
            </a:r>
          </a:p>
          <a:p>
            <a:pPr>
              <a:spcBef>
                <a:spcPct val="0"/>
              </a:spcBef>
              <a:buFontTx/>
              <a:buNone/>
            </a:pPr>
            <a:r>
              <a:rPr lang="en-GB" altLang="en-US" sz="1400" dirty="0">
                <a:solidFill>
                  <a:srgbClr val="000000"/>
                </a:solidFill>
                <a:latin typeface="Consolas" panose="020B0609020204030204" pitchFamily="49" charset="0"/>
              </a:rPr>
              <a:t>Yes  ... 10</a:t>
            </a:r>
            <a:endParaRPr lang="en-GB" altLang="en-US" sz="1400" dirty="0">
              <a:latin typeface="Arial" panose="020B0604020202020204" pitchFamily="34" charset="0"/>
            </a:endParaRPr>
          </a:p>
        </p:txBody>
      </p:sp>
      <p:cxnSp>
        <p:nvCxnSpPr>
          <p:cNvPr id="13" name="AutoShape 3">
            <a:extLst>
              <a:ext uri="{FF2B5EF4-FFF2-40B4-BE49-F238E27FC236}">
                <a16:creationId xmlns:a16="http://schemas.microsoft.com/office/drawing/2014/main" id="{0F4ADD26-703C-5614-C668-38E975DD7380}"/>
              </a:ext>
              <a:ext uri="{C183D7F6-B498-43B3-948B-1728B52AA6E4}">
                <adec:decorative xmlns:adec="http://schemas.microsoft.com/office/drawing/2017/decorative" val="1"/>
              </a:ext>
            </a:extLst>
          </p:cNvPr>
          <p:cNvCxnSpPr>
            <a:cxnSpLocks noChangeShapeType="1"/>
          </p:cNvCxnSpPr>
          <p:nvPr/>
        </p:nvCxnSpPr>
        <p:spPr bwMode="auto">
          <a:xfrm>
            <a:off x="6701677" y="3060189"/>
            <a:ext cx="838197"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AutoShape 3">
            <a:extLst>
              <a:ext uri="{FF2B5EF4-FFF2-40B4-BE49-F238E27FC236}">
                <a16:creationId xmlns:a16="http://schemas.microsoft.com/office/drawing/2014/main" id="{A3D9A24D-668B-9111-AD6B-1EFAB64DDC39}"/>
              </a:ext>
              <a:ext uri="{C183D7F6-B498-43B3-948B-1728B52AA6E4}">
                <adec:decorative xmlns:adec="http://schemas.microsoft.com/office/drawing/2017/decorative" val="1"/>
              </a:ext>
            </a:extLst>
          </p:cNvPr>
          <p:cNvCxnSpPr>
            <a:cxnSpLocks noChangeShapeType="1"/>
          </p:cNvCxnSpPr>
          <p:nvPr/>
        </p:nvCxnSpPr>
        <p:spPr bwMode="auto">
          <a:xfrm>
            <a:off x="6806081" y="5564490"/>
            <a:ext cx="838197"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43796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1C7F56-2770-087C-0055-1976010E6A53}"/>
              </a:ext>
            </a:extLst>
          </p:cNvPr>
          <p:cNvSpPr>
            <a:spLocks noGrp="1"/>
          </p:cNvSpPr>
          <p:nvPr>
            <p:ph type="title"/>
          </p:nvPr>
        </p:nvSpPr>
        <p:spPr>
          <a:xfrm>
            <a:off x="838199" y="381419"/>
            <a:ext cx="9545053" cy="632219"/>
          </a:xfrm>
        </p:spPr>
        <p:txBody>
          <a:bodyPr/>
          <a:lstStyle/>
          <a:p>
            <a:r>
              <a:rPr lang="en-GB" dirty="0"/>
              <a:t>Dry run – what’s the output ? </a:t>
            </a:r>
          </a:p>
        </p:txBody>
      </p:sp>
      <p:pic>
        <p:nvPicPr>
          <p:cNvPr id="5" name="Picture 3">
            <a:extLst>
              <a:ext uri="{FF2B5EF4-FFF2-40B4-BE49-F238E27FC236}">
                <a16:creationId xmlns:a16="http://schemas.microsoft.com/office/drawing/2014/main" id="{24408126-6549-5CAA-97D4-212B7AA614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4021" y="1440800"/>
            <a:ext cx="5666026" cy="238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B553C191-075B-43FB-1BF6-C604F8B76E7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0046" y="1550537"/>
            <a:ext cx="5450550" cy="147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CCE64652-0E67-625E-75AF-6CDE616EBA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1739" y="4157106"/>
            <a:ext cx="5434262" cy="20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id="{B3560EA6-5E7B-D794-1B6B-D59DB9C5C30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44431" y="4169143"/>
            <a:ext cx="5613651" cy="18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ECA3E79-DE95-E820-EDBB-77AFAAF7CA63}"/>
              </a:ext>
            </a:extLst>
          </p:cNvPr>
          <p:cNvCxnSpPr/>
          <p:nvPr/>
        </p:nvCxnSpPr>
        <p:spPr>
          <a:xfrm>
            <a:off x="6096000" y="1227219"/>
            <a:ext cx="0" cy="5101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DD7EA7-D58C-BCDE-10F8-8DD96FE8C10C}"/>
              </a:ext>
            </a:extLst>
          </p:cNvPr>
          <p:cNvCxnSpPr>
            <a:cxnSpLocks/>
          </p:cNvCxnSpPr>
          <p:nvPr/>
        </p:nvCxnSpPr>
        <p:spPr>
          <a:xfrm>
            <a:off x="843906" y="3774927"/>
            <a:ext cx="1097669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083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F800C1-495F-52A8-2476-85A16A2805EA}"/>
              </a:ext>
            </a:extLst>
          </p:cNvPr>
          <p:cNvSpPr>
            <a:spLocks noGrp="1"/>
          </p:cNvSpPr>
          <p:nvPr>
            <p:ph type="title"/>
          </p:nvPr>
        </p:nvSpPr>
        <p:spPr/>
        <p:txBody>
          <a:bodyPr/>
          <a:lstStyle/>
          <a:p>
            <a:r>
              <a:rPr lang="en-GB" dirty="0"/>
              <a:t>Full marks ..?</a:t>
            </a:r>
          </a:p>
        </p:txBody>
      </p:sp>
      <p:sp>
        <p:nvSpPr>
          <p:cNvPr id="4" name="Text Placeholder 3">
            <a:extLst>
              <a:ext uri="{FF2B5EF4-FFF2-40B4-BE49-F238E27FC236}">
                <a16:creationId xmlns:a16="http://schemas.microsoft.com/office/drawing/2014/main" id="{91C92353-9A85-02FA-0154-1E13C875BD55}"/>
              </a:ext>
            </a:extLst>
          </p:cNvPr>
          <p:cNvSpPr>
            <a:spLocks noGrp="1"/>
          </p:cNvSpPr>
          <p:nvPr>
            <p:ph type="body" sz="quarter" idx="10"/>
          </p:nvPr>
        </p:nvSpPr>
        <p:spPr>
          <a:xfrm>
            <a:off x="838200" y="1600673"/>
            <a:ext cx="4969768" cy="985643"/>
          </a:xfrm>
        </p:spPr>
        <p:txBody>
          <a:bodyPr/>
          <a:lstStyle/>
          <a:p>
            <a:r>
              <a:rPr lang="en-GB" sz="1400" dirty="0">
                <a:solidFill>
                  <a:schemeClr val="tx1"/>
                </a:solidFill>
              </a:rPr>
              <a:t>Write a code snippet that will output the numbers 1 to 5 (inclusive) on separate lines and finish with the text “All done” printed to screen </a:t>
            </a:r>
            <a:endParaRPr lang="en-GB" dirty="0">
              <a:solidFill>
                <a:schemeClr val="tx1"/>
              </a:solidFill>
            </a:endParaRPr>
          </a:p>
        </p:txBody>
      </p:sp>
      <p:pic>
        <p:nvPicPr>
          <p:cNvPr id="5" name="Picture 2" descr="Image result for i dont think so">
            <a:extLst>
              <a:ext uri="{FF2B5EF4-FFF2-40B4-BE49-F238E27FC236}">
                <a16:creationId xmlns:a16="http://schemas.microsoft.com/office/drawing/2014/main" id="{05098FDB-97C6-BAF9-E222-DA679C5A8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890">
            <a:off x="7631239" y="1101950"/>
            <a:ext cx="3069640" cy="44192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3">
            <a:extLst>
              <a:ext uri="{FF2B5EF4-FFF2-40B4-BE49-F238E27FC236}">
                <a16:creationId xmlns:a16="http://schemas.microsoft.com/office/drawing/2014/main" id="{6DC48D7D-BB99-AE81-9BD7-C0B41EF1E53B}"/>
              </a:ext>
            </a:extLst>
          </p:cNvPr>
          <p:cNvPicPr>
            <a:picLocks noChangeAspect="1"/>
          </p:cNvPicPr>
          <p:nvPr/>
        </p:nvPicPr>
        <p:blipFill rotWithShape="1">
          <a:blip r:embed="rId3">
            <a:extLst>
              <a:ext uri="{28A0092B-C50C-407E-A947-70E740481C1C}">
                <a14:useLocalDpi xmlns:a14="http://schemas.microsoft.com/office/drawing/2010/main" val="0"/>
              </a:ext>
            </a:extLst>
          </a:blip>
          <a:srcRect b="16494"/>
          <a:stretch/>
        </p:blipFill>
        <p:spPr bwMode="auto">
          <a:xfrm>
            <a:off x="939895" y="2800866"/>
            <a:ext cx="5535612" cy="245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3339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BB6E29-829E-EE42-B05F-4E060EBC79B4}"/>
              </a:ext>
            </a:extLst>
          </p:cNvPr>
          <p:cNvSpPr>
            <a:spLocks noGrp="1"/>
          </p:cNvSpPr>
          <p:nvPr>
            <p:ph type="title"/>
          </p:nvPr>
        </p:nvSpPr>
        <p:spPr>
          <a:xfrm>
            <a:off x="838200" y="381419"/>
            <a:ext cx="10751602" cy="632219"/>
          </a:xfrm>
        </p:spPr>
        <p:txBody>
          <a:bodyPr/>
          <a:lstStyle/>
          <a:p>
            <a:r>
              <a:rPr lang="en-US" dirty="0"/>
              <a:t>Loops </a:t>
            </a:r>
          </a:p>
        </p:txBody>
      </p:sp>
      <p:sp>
        <p:nvSpPr>
          <p:cNvPr id="5" name="Text Placeholder 4">
            <a:extLst>
              <a:ext uri="{FF2B5EF4-FFF2-40B4-BE49-F238E27FC236}">
                <a16:creationId xmlns:a16="http://schemas.microsoft.com/office/drawing/2014/main" id="{84B0F2AF-89EA-BA46-8BD0-3DE513CB0A1F}"/>
              </a:ext>
            </a:extLst>
          </p:cNvPr>
          <p:cNvSpPr>
            <a:spLocks noGrp="1"/>
          </p:cNvSpPr>
          <p:nvPr>
            <p:ph type="body" sz="quarter" idx="10"/>
          </p:nvPr>
        </p:nvSpPr>
        <p:spPr>
          <a:xfrm>
            <a:off x="840376" y="1177425"/>
            <a:ext cx="8093312" cy="4468001"/>
          </a:xfrm>
        </p:spPr>
        <p:txBody>
          <a:bodyPr>
            <a:normAutofit/>
          </a:bodyPr>
          <a:lstStyle/>
          <a:p>
            <a:r>
              <a:rPr lang="en-GB" altLang="en-US" dirty="0">
                <a:solidFill>
                  <a:schemeClr val="tx1">
                    <a:lumMod val="50000"/>
                  </a:schemeClr>
                </a:solidFill>
              </a:rPr>
              <a:t>Sometimes it is necessary for the program to execute a statement(s) several times, Java loops enable the execution of a block of commands a number of times until a condition is met. </a:t>
            </a:r>
          </a:p>
          <a:p>
            <a:endParaRPr lang="en-GB" altLang="en-US" dirty="0">
              <a:solidFill>
                <a:schemeClr val="tx1">
                  <a:lumMod val="50000"/>
                </a:schemeClr>
              </a:solidFill>
            </a:endParaRPr>
          </a:p>
          <a:p>
            <a:r>
              <a:rPr lang="en-GB" altLang="en-US" dirty="0">
                <a:solidFill>
                  <a:schemeClr val="tx1">
                    <a:lumMod val="50000"/>
                  </a:schemeClr>
                </a:solidFill>
              </a:rPr>
              <a:t>There are three main types of loops in Java:</a:t>
            </a:r>
            <a:br>
              <a:rPr lang="en-GB" altLang="en-US" dirty="0">
                <a:solidFill>
                  <a:schemeClr val="tx1">
                    <a:lumMod val="50000"/>
                  </a:schemeClr>
                </a:solidFill>
              </a:rPr>
            </a:br>
            <a:endParaRPr lang="en-GB" altLang="en-US" dirty="0">
              <a:solidFill>
                <a:schemeClr val="tx1">
                  <a:lumMod val="50000"/>
                </a:schemeClr>
              </a:solidFill>
            </a:endParaRPr>
          </a:p>
          <a:p>
            <a:endParaRPr lang="en-GB" altLang="en-US" dirty="0">
              <a:solidFill>
                <a:schemeClr val="tx1">
                  <a:lumMod val="50000"/>
                </a:schemeClr>
              </a:solidFill>
            </a:endParaRPr>
          </a:p>
          <a:p>
            <a:r>
              <a:rPr lang="en-GB" altLang="en-US" b="1" dirty="0">
                <a:solidFill>
                  <a:schemeClr val="tx1">
                    <a:lumMod val="50000"/>
                  </a:schemeClr>
                </a:solidFill>
              </a:rPr>
              <a:t>for</a:t>
            </a:r>
            <a:r>
              <a:rPr lang="en-GB" altLang="en-US" dirty="0">
                <a:solidFill>
                  <a:schemeClr val="tx1">
                    <a:lumMod val="50000"/>
                  </a:schemeClr>
                </a:solidFill>
              </a:rPr>
              <a:t> : The for loop is used for iterating over a sequence of values. It consists of three parts: initialisation, condition, and iteration statement. The loop runs as long as the condition is true.</a:t>
            </a:r>
          </a:p>
          <a:p>
            <a:endParaRPr lang="en-GB" altLang="en-US" dirty="0">
              <a:solidFill>
                <a:schemeClr val="tx1">
                  <a:lumMod val="50000"/>
                </a:schemeClr>
              </a:solidFill>
            </a:endParaRPr>
          </a:p>
          <a:p>
            <a:r>
              <a:rPr lang="en-GB" altLang="en-US" b="1" dirty="0">
                <a:solidFill>
                  <a:schemeClr val="tx1">
                    <a:lumMod val="50000"/>
                  </a:schemeClr>
                </a:solidFill>
              </a:rPr>
              <a:t>while</a:t>
            </a:r>
            <a:r>
              <a:rPr lang="en-GB" altLang="en-US" dirty="0">
                <a:solidFill>
                  <a:schemeClr val="tx1">
                    <a:lumMod val="50000"/>
                  </a:schemeClr>
                </a:solidFill>
              </a:rPr>
              <a:t> : The while loop repeatedly executes a block of code as long as a specified condition remains true. The condition is checked before each iteration.</a:t>
            </a:r>
          </a:p>
          <a:p>
            <a:endParaRPr lang="en-GB" altLang="en-US" dirty="0">
              <a:solidFill>
                <a:schemeClr val="tx1">
                  <a:lumMod val="50000"/>
                </a:schemeClr>
              </a:solidFill>
            </a:endParaRPr>
          </a:p>
          <a:p>
            <a:r>
              <a:rPr lang="en-GB" altLang="en-US" b="1" dirty="0">
                <a:solidFill>
                  <a:schemeClr val="tx1">
                    <a:lumMod val="50000"/>
                  </a:schemeClr>
                </a:solidFill>
              </a:rPr>
              <a:t>do-while</a:t>
            </a:r>
            <a:r>
              <a:rPr lang="en-GB" altLang="en-US" dirty="0">
                <a:solidFill>
                  <a:schemeClr val="tx1">
                    <a:lumMod val="50000"/>
                  </a:schemeClr>
                </a:solidFill>
              </a:rPr>
              <a:t> : The do-while loop is similar to the while loop, but the condition is checked after each iteration. This ensures that the loop's code block is executed at least once.</a:t>
            </a:r>
          </a:p>
          <a:p>
            <a:endParaRPr lang="en-GB" altLang="en-US" dirty="0">
              <a:solidFill>
                <a:schemeClr val="tx1">
                  <a:lumMod val="50000"/>
                </a:schemeClr>
              </a:solidFill>
            </a:endParaRPr>
          </a:p>
          <a:p>
            <a:endParaRPr lang="en-GB" altLang="en-US" dirty="0">
              <a:solidFill>
                <a:schemeClr val="tx1">
                  <a:lumMod val="50000"/>
                </a:schemeClr>
              </a:solidFill>
            </a:endParaRPr>
          </a:p>
          <a:p>
            <a:endParaRPr lang="en-GB" altLang="en-US" dirty="0">
              <a:solidFill>
                <a:schemeClr val="tx1">
                  <a:lumMod val="50000"/>
                </a:schemeClr>
              </a:solidFill>
            </a:endParaRPr>
          </a:p>
          <a:p>
            <a:endParaRPr lang="en-US" dirty="0"/>
          </a:p>
        </p:txBody>
      </p:sp>
      <p:pic>
        <p:nvPicPr>
          <p:cNvPr id="1027" name="Picture 3" descr="GROUNDHOG DAY | Sony Pictures Entertainment">
            <a:extLst>
              <a:ext uri="{FF2B5EF4-FFF2-40B4-BE49-F238E27FC236}">
                <a16:creationId xmlns:a16="http://schemas.microsoft.com/office/drawing/2014/main" id="{12AB7BD5-F746-CCB9-6E0C-CE21FC98D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3688" y="1436914"/>
            <a:ext cx="2656114" cy="398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389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78BBA34-07C7-B0A0-9B89-DB71E9AC9E22}"/>
              </a:ext>
            </a:extLst>
          </p:cNvPr>
          <p:cNvSpPr>
            <a:spLocks noGrp="1"/>
          </p:cNvSpPr>
          <p:nvPr>
            <p:ph type="body" sz="quarter" idx="10"/>
          </p:nvPr>
        </p:nvSpPr>
        <p:spPr>
          <a:xfrm>
            <a:off x="5145741" y="347525"/>
            <a:ext cx="6929718" cy="6313251"/>
          </a:xfrm>
        </p:spPr>
        <p:txBody>
          <a:bodyPr>
            <a:normAutofit lnSpcReduction="10000"/>
          </a:bodyPr>
          <a:lstStyle/>
          <a:p>
            <a:r>
              <a:rPr lang="en-GB" b="1" dirty="0">
                <a:solidFill>
                  <a:schemeClr val="tx1"/>
                </a:solidFill>
              </a:rPr>
              <a:t>You</a:t>
            </a:r>
            <a:r>
              <a:rPr lang="en-GB" dirty="0"/>
              <a:t> :</a:t>
            </a:r>
          </a:p>
          <a:p>
            <a:r>
              <a:rPr lang="en-GB" sz="3600" dirty="0">
                <a:solidFill>
                  <a:schemeClr val="tx1"/>
                </a:solidFill>
              </a:rPr>
              <a:t>“</a:t>
            </a:r>
            <a:br>
              <a:rPr lang="en-GB" sz="3600" dirty="0">
                <a:solidFill>
                  <a:schemeClr val="tx1"/>
                </a:solidFill>
              </a:rPr>
            </a:br>
            <a:r>
              <a:rPr lang="en-GB" dirty="0"/>
              <a:t>In Java, </a:t>
            </a:r>
            <a:r>
              <a:rPr lang="en-GB" b="1" dirty="0"/>
              <a:t>loops</a:t>
            </a:r>
            <a:r>
              <a:rPr lang="en-GB" dirty="0"/>
              <a:t> are </a:t>
            </a:r>
            <a:r>
              <a:rPr lang="en-GB" b="1" dirty="0"/>
              <a:t>control structures </a:t>
            </a:r>
            <a:r>
              <a:rPr lang="en-GB" dirty="0"/>
              <a:t>that allow you to </a:t>
            </a:r>
            <a:r>
              <a:rPr lang="en-GB" b="1" dirty="0"/>
              <a:t>execute a block of code repeatedly</a:t>
            </a:r>
            <a:r>
              <a:rPr lang="en-GB" dirty="0"/>
              <a:t> as long as a </a:t>
            </a:r>
            <a:r>
              <a:rPr lang="en-GB" b="1" dirty="0"/>
              <a:t>certain condition is true</a:t>
            </a:r>
            <a:r>
              <a:rPr lang="en-GB" dirty="0"/>
              <a:t>. Loops are essential for </a:t>
            </a:r>
            <a:r>
              <a:rPr lang="en-GB" b="1" dirty="0"/>
              <a:t>automating repetitive tasks </a:t>
            </a:r>
            <a:r>
              <a:rPr lang="en-GB" dirty="0"/>
              <a:t>and </a:t>
            </a:r>
            <a:r>
              <a:rPr lang="en-GB" b="1" dirty="0"/>
              <a:t>iterating over data structures </a:t>
            </a:r>
            <a:r>
              <a:rPr lang="en-GB" dirty="0"/>
              <a:t>like arrays or collections. There are three main types of loops: for, while, and do-while</a:t>
            </a:r>
          </a:p>
          <a:p>
            <a:r>
              <a:rPr lang="en-GB" dirty="0"/>
              <a:t>The </a:t>
            </a:r>
            <a:r>
              <a:rPr lang="en-GB" b="1" dirty="0"/>
              <a:t>choice</a:t>
            </a:r>
            <a:r>
              <a:rPr lang="en-GB" dirty="0"/>
              <a:t> of which loop to use </a:t>
            </a:r>
            <a:r>
              <a:rPr lang="en-GB" b="1" dirty="0"/>
              <a:t>depends on the specific requirements </a:t>
            </a:r>
            <a:r>
              <a:rPr lang="en-GB" dirty="0"/>
              <a:t>of your program and the nature of the looping task. </a:t>
            </a:r>
            <a:br>
              <a:rPr lang="en-GB" dirty="0"/>
            </a:br>
            <a:br>
              <a:rPr lang="en-GB" dirty="0"/>
            </a:br>
            <a:r>
              <a:rPr lang="en-GB" dirty="0"/>
              <a:t>The </a:t>
            </a:r>
            <a:r>
              <a:rPr lang="en-GB" b="1" dirty="0"/>
              <a:t>for</a:t>
            </a:r>
            <a:r>
              <a:rPr lang="en-GB" dirty="0"/>
              <a:t> loop has three parts: initialisation, condition, and iteration, making it well-suited for situations where you need to control loop variables precisely. Use a for loop when </a:t>
            </a:r>
            <a:r>
              <a:rPr lang="en-GB" b="1" dirty="0"/>
              <a:t>you know in advance how many times </a:t>
            </a:r>
            <a:r>
              <a:rPr lang="en-GB" dirty="0"/>
              <a:t>you want to repeat a block of code. It's particularly useful for iterating over arrays, collections, or sequences with a known length.</a:t>
            </a:r>
          </a:p>
          <a:p>
            <a:endParaRPr lang="en-GB" dirty="0"/>
          </a:p>
          <a:p>
            <a:r>
              <a:rPr lang="en-GB" dirty="0"/>
              <a:t>The </a:t>
            </a:r>
            <a:r>
              <a:rPr lang="en-GB" b="1" dirty="0"/>
              <a:t>while</a:t>
            </a:r>
            <a:r>
              <a:rPr lang="en-GB" dirty="0"/>
              <a:t> loop checks the condition before entering the loop, which means it might not execute at all if the condition is initially false. Use a while loop when you want to repeatedly execute a block of code as long as a certain condition remains true. It's suitable for situations </a:t>
            </a:r>
            <a:r>
              <a:rPr lang="en-GB" b="1" dirty="0"/>
              <a:t>where you don't know in advance how many iterations </a:t>
            </a:r>
            <a:r>
              <a:rPr lang="en-GB" dirty="0"/>
              <a:t>will be needed.</a:t>
            </a:r>
          </a:p>
          <a:p>
            <a:endParaRPr lang="en-GB" dirty="0"/>
          </a:p>
          <a:p>
            <a:r>
              <a:rPr lang="en-GB" dirty="0"/>
              <a:t>The </a:t>
            </a:r>
            <a:r>
              <a:rPr lang="en-GB" b="1" dirty="0"/>
              <a:t>do-while</a:t>
            </a:r>
            <a:r>
              <a:rPr lang="en-GB" dirty="0"/>
              <a:t> loop checks the condition after executing the loop body, guaranteeing that the loop body is executed at least once. Use a do-while loop when you want to ensure that a </a:t>
            </a:r>
            <a:r>
              <a:rPr lang="en-GB" b="1" dirty="0"/>
              <a:t>block of code is executed at least once</a:t>
            </a:r>
            <a:r>
              <a:rPr lang="en-GB" dirty="0"/>
              <a:t>, regardless of the condition. It's useful when you want to validate user input or perform an initial iteration before checking a condition. Really good for menus</a:t>
            </a:r>
            <a:r>
              <a:rPr lang="en-GB" sz="1500" dirty="0">
                <a:solidFill>
                  <a:schemeClr val="tx1"/>
                </a:solidFill>
              </a:rPr>
              <a:t>.</a:t>
            </a:r>
            <a:br>
              <a:rPr lang="en-GB" sz="1500" dirty="0">
                <a:solidFill>
                  <a:schemeClr val="tx1"/>
                </a:solidFill>
              </a:rPr>
            </a:br>
            <a:br>
              <a:rPr lang="en-GB" sz="1500" dirty="0">
                <a:solidFill>
                  <a:schemeClr val="tx1"/>
                </a:solidFill>
              </a:rPr>
            </a:br>
            <a:r>
              <a:rPr lang="en-GB" sz="3600" dirty="0">
                <a:solidFill>
                  <a:schemeClr val="tx1"/>
                </a:solidFill>
              </a:rPr>
              <a:t>”</a:t>
            </a:r>
          </a:p>
          <a:p>
            <a:endParaRPr lang="en-GB" dirty="0"/>
          </a:p>
          <a:p>
            <a:endParaRPr lang="en-GB" dirty="0"/>
          </a:p>
          <a:p>
            <a:endParaRPr lang="en-GB" dirty="0"/>
          </a:p>
        </p:txBody>
      </p:sp>
      <p:sp>
        <p:nvSpPr>
          <p:cNvPr id="5" name="AutoShape 2" descr="100+ Product Owner Interview Questions and Answers for 2023">
            <a:extLst>
              <a:ext uri="{FF2B5EF4-FFF2-40B4-BE49-F238E27FC236}">
                <a16:creationId xmlns:a16="http://schemas.microsoft.com/office/drawing/2014/main" id="{44AC5AFC-1BA4-A477-6082-68450C2AA7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A3DD61F3-3317-2B3F-5C04-AA550B72B1A6}"/>
              </a:ext>
            </a:extLst>
          </p:cNvPr>
          <p:cNvPicPr>
            <a:picLocks noChangeAspect="1"/>
          </p:cNvPicPr>
          <p:nvPr/>
        </p:nvPicPr>
        <p:blipFill>
          <a:blip r:embed="rId2"/>
          <a:stretch>
            <a:fillRect/>
          </a:stretch>
        </p:blipFill>
        <p:spPr>
          <a:xfrm>
            <a:off x="353508" y="347525"/>
            <a:ext cx="4393304" cy="2265947"/>
          </a:xfrm>
          <a:prstGeom prst="rect">
            <a:avLst/>
          </a:prstGeom>
        </p:spPr>
      </p:pic>
      <p:sp>
        <p:nvSpPr>
          <p:cNvPr id="10" name="TextBox 9">
            <a:extLst>
              <a:ext uri="{FF2B5EF4-FFF2-40B4-BE49-F238E27FC236}">
                <a16:creationId xmlns:a16="http://schemas.microsoft.com/office/drawing/2014/main" id="{254558A8-CD39-4605-F5D5-CC596998C6D2}"/>
              </a:ext>
            </a:extLst>
          </p:cNvPr>
          <p:cNvSpPr txBox="1"/>
          <p:nvPr/>
        </p:nvSpPr>
        <p:spPr>
          <a:xfrm>
            <a:off x="569260" y="3507673"/>
            <a:ext cx="3863789" cy="923330"/>
          </a:xfrm>
          <a:prstGeom prst="rect">
            <a:avLst/>
          </a:prstGeom>
          <a:noFill/>
        </p:spPr>
        <p:txBody>
          <a:bodyPr wrap="square">
            <a:spAutoFit/>
          </a:bodyPr>
          <a:lstStyle/>
          <a:p>
            <a:r>
              <a:rPr lang="en-GB" b="1" dirty="0"/>
              <a:t>Interviewer</a:t>
            </a:r>
            <a:r>
              <a:rPr lang="en-GB" dirty="0"/>
              <a:t>: “</a:t>
            </a:r>
            <a:r>
              <a:rPr lang="en-GB" i="1" dirty="0"/>
              <a:t>Tell me about Java’s loops and when you would use each of them?”</a:t>
            </a:r>
          </a:p>
        </p:txBody>
      </p:sp>
    </p:spTree>
    <p:extLst>
      <p:ext uri="{BB962C8B-B14F-4D97-AF65-F5344CB8AC3E}">
        <p14:creationId xmlns:p14="http://schemas.microsoft.com/office/powerpoint/2010/main" val="2696097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AE5F3-2508-90FB-2662-286ED741F7A1}"/>
              </a:ext>
            </a:extLst>
          </p:cNvPr>
          <p:cNvSpPr>
            <a:spLocks noGrp="1"/>
          </p:cNvSpPr>
          <p:nvPr>
            <p:ph type="title"/>
          </p:nvPr>
        </p:nvSpPr>
        <p:spPr>
          <a:xfrm>
            <a:off x="838200" y="381419"/>
            <a:ext cx="10526486" cy="632219"/>
          </a:xfrm>
        </p:spPr>
        <p:txBody>
          <a:bodyPr/>
          <a:lstStyle/>
          <a:p>
            <a:r>
              <a:rPr lang="en-GB" dirty="0"/>
              <a:t>Loops – all you need</a:t>
            </a:r>
          </a:p>
        </p:txBody>
      </p:sp>
      <p:sp>
        <p:nvSpPr>
          <p:cNvPr id="4" name="Text Placeholder 3">
            <a:extLst>
              <a:ext uri="{FF2B5EF4-FFF2-40B4-BE49-F238E27FC236}">
                <a16:creationId xmlns:a16="http://schemas.microsoft.com/office/drawing/2014/main" id="{31DE5CEF-69AE-B176-7606-0D1AB82DCD83}"/>
              </a:ext>
            </a:extLst>
          </p:cNvPr>
          <p:cNvSpPr>
            <a:spLocks noGrp="1"/>
          </p:cNvSpPr>
          <p:nvPr>
            <p:ph type="body" sz="quarter" idx="10"/>
          </p:nvPr>
        </p:nvSpPr>
        <p:spPr>
          <a:xfrm>
            <a:off x="838199" y="1107852"/>
            <a:ext cx="10186851" cy="4894155"/>
          </a:xfrm>
        </p:spPr>
        <p:txBody>
          <a:bodyPr>
            <a:normAutofit/>
          </a:bodyPr>
          <a:lstStyle/>
          <a:p>
            <a:pPr>
              <a:defRPr/>
            </a:pPr>
            <a:r>
              <a:rPr lang="en-GB" dirty="0">
                <a:solidFill>
                  <a:schemeClr val="tx1">
                    <a:lumMod val="50000"/>
                  </a:schemeClr>
                </a:solidFill>
              </a:rPr>
              <a:t>A </a:t>
            </a:r>
            <a:r>
              <a:rPr lang="en-GB" b="1" dirty="0">
                <a:solidFill>
                  <a:schemeClr val="tx1">
                    <a:lumMod val="50000"/>
                  </a:schemeClr>
                </a:solidFill>
              </a:rPr>
              <a:t>repetition </a:t>
            </a:r>
            <a:r>
              <a:rPr lang="en-GB" dirty="0">
                <a:solidFill>
                  <a:schemeClr val="tx1">
                    <a:lumMod val="50000"/>
                  </a:schemeClr>
                </a:solidFill>
              </a:rPr>
              <a:t>(or </a:t>
            </a:r>
            <a:r>
              <a:rPr lang="en-GB" b="1" dirty="0">
                <a:solidFill>
                  <a:schemeClr val="tx1">
                    <a:lumMod val="50000"/>
                  </a:schemeClr>
                </a:solidFill>
              </a:rPr>
              <a:t>looping</a:t>
            </a:r>
            <a:r>
              <a:rPr lang="en-GB" dirty="0">
                <a:solidFill>
                  <a:schemeClr val="tx1">
                    <a:lumMod val="50000"/>
                  </a:schemeClr>
                </a:solidFill>
              </a:rPr>
              <a:t>) </a:t>
            </a:r>
            <a:r>
              <a:rPr lang="en-GB" b="1" dirty="0">
                <a:solidFill>
                  <a:schemeClr val="tx1">
                    <a:lumMod val="50000"/>
                  </a:schemeClr>
                </a:solidFill>
              </a:rPr>
              <a:t>statement </a:t>
            </a:r>
            <a:r>
              <a:rPr lang="en-GB" dirty="0">
                <a:solidFill>
                  <a:schemeClr val="tx1">
                    <a:lumMod val="50000"/>
                  </a:schemeClr>
                </a:solidFill>
              </a:rPr>
              <a:t>allows you to specify that a program should repeat an action while some condition remains </a:t>
            </a:r>
            <a:r>
              <a:rPr lang="en-GB" b="1" dirty="0">
                <a:solidFill>
                  <a:schemeClr val="tx1">
                    <a:lumMod val="50000"/>
                  </a:schemeClr>
                </a:solidFill>
              </a:rPr>
              <a:t>true</a:t>
            </a:r>
            <a:r>
              <a:rPr lang="en-GB" dirty="0">
                <a:solidFill>
                  <a:schemeClr val="tx1">
                    <a:lumMod val="50000"/>
                  </a:schemeClr>
                </a:solidFill>
              </a:rPr>
              <a:t>.</a:t>
            </a:r>
            <a:br>
              <a:rPr lang="en-GB" dirty="0">
                <a:solidFill>
                  <a:schemeClr val="tx1">
                    <a:lumMod val="50000"/>
                  </a:schemeClr>
                </a:solidFill>
              </a:rPr>
            </a:br>
            <a:endParaRPr lang="en-GB" i="1" dirty="0">
              <a:solidFill>
                <a:schemeClr val="tx1">
                  <a:lumMod val="50000"/>
                </a:schemeClr>
              </a:solidFill>
            </a:endParaRPr>
          </a:p>
          <a:p>
            <a:pPr lvl="1">
              <a:defRPr/>
            </a:pPr>
            <a:endParaRPr lang="en-GB" sz="1400" i="1" dirty="0">
              <a:solidFill>
                <a:schemeClr val="tx1">
                  <a:lumMod val="50000"/>
                </a:schemeClr>
              </a:solidFill>
            </a:endParaRPr>
          </a:p>
          <a:p>
            <a:pPr lvl="1">
              <a:defRPr/>
            </a:pPr>
            <a:r>
              <a:rPr lang="en-GB" sz="1400" b="1" i="1" dirty="0">
                <a:solidFill>
                  <a:schemeClr val="tx1">
                    <a:lumMod val="50000"/>
                  </a:schemeClr>
                </a:solidFill>
                <a:latin typeface="Arial" panose="020B0604020202020204" pitchFamily="34" charset="0"/>
                <a:cs typeface="Arial" panose="020B0604020202020204" pitchFamily="34" charset="0"/>
              </a:rPr>
              <a:t>While there are more items on my shopping list</a:t>
            </a:r>
          </a:p>
          <a:p>
            <a:pPr lvl="2">
              <a:defRPr/>
            </a:pPr>
            <a:r>
              <a:rPr lang="en-GB" sz="1400" b="1" i="1" dirty="0">
                <a:solidFill>
                  <a:schemeClr val="tx1">
                    <a:lumMod val="50000"/>
                  </a:schemeClr>
                </a:solidFill>
                <a:latin typeface="Arial" panose="020B0604020202020204" pitchFamily="34" charset="0"/>
                <a:cs typeface="Arial" panose="020B0604020202020204" pitchFamily="34" charset="0"/>
              </a:rPr>
              <a:t>Purchase the next item and cross it off my list</a:t>
            </a:r>
          </a:p>
          <a:p>
            <a:pPr>
              <a:defRPr/>
            </a:pPr>
            <a:endParaRPr lang="en-GB" kern="1200" dirty="0">
              <a:solidFill>
                <a:schemeClr val="tx1">
                  <a:lumMod val="50000"/>
                </a:schemeClr>
              </a:solidFill>
            </a:endParaRPr>
          </a:p>
          <a:p>
            <a:pPr>
              <a:defRPr/>
            </a:pPr>
            <a:r>
              <a:rPr lang="en-GB" kern="1200" dirty="0">
                <a:solidFill>
                  <a:schemeClr val="tx1">
                    <a:lumMod val="50000"/>
                  </a:schemeClr>
                </a:solidFill>
              </a:rPr>
              <a:t>The </a:t>
            </a:r>
            <a:r>
              <a:rPr lang="en-GB" b="1" kern="1200" dirty="0">
                <a:solidFill>
                  <a:schemeClr val="tx1">
                    <a:lumMod val="50000"/>
                  </a:schemeClr>
                </a:solidFill>
              </a:rPr>
              <a:t>condition</a:t>
            </a:r>
            <a:r>
              <a:rPr lang="en-GB" kern="1200" dirty="0">
                <a:solidFill>
                  <a:schemeClr val="tx1">
                    <a:lumMod val="50000"/>
                  </a:schemeClr>
                </a:solidFill>
              </a:rPr>
              <a:t> “</a:t>
            </a:r>
            <a:r>
              <a:rPr lang="en-GB" b="1" kern="1200" dirty="0">
                <a:solidFill>
                  <a:schemeClr val="tx1">
                    <a:lumMod val="50000"/>
                  </a:schemeClr>
                </a:solidFill>
              </a:rPr>
              <a:t>there are more items on my shopping list</a:t>
            </a:r>
            <a:r>
              <a:rPr lang="en-GB" kern="1200" dirty="0">
                <a:solidFill>
                  <a:schemeClr val="tx1">
                    <a:lumMod val="50000"/>
                  </a:schemeClr>
                </a:solidFill>
              </a:rPr>
              <a:t>” may be </a:t>
            </a:r>
            <a:r>
              <a:rPr lang="en-GB" b="1" kern="1200" dirty="0">
                <a:solidFill>
                  <a:schemeClr val="tx1">
                    <a:lumMod val="50000"/>
                  </a:schemeClr>
                </a:solidFill>
              </a:rPr>
              <a:t>true</a:t>
            </a:r>
            <a:r>
              <a:rPr lang="en-GB" kern="1200" dirty="0">
                <a:solidFill>
                  <a:schemeClr val="tx1">
                    <a:lumMod val="50000"/>
                  </a:schemeClr>
                </a:solidFill>
              </a:rPr>
              <a:t> or </a:t>
            </a:r>
            <a:r>
              <a:rPr lang="en-GB" b="1" kern="1200" dirty="0">
                <a:solidFill>
                  <a:schemeClr val="tx1">
                    <a:lumMod val="50000"/>
                  </a:schemeClr>
                </a:solidFill>
              </a:rPr>
              <a:t>false</a:t>
            </a:r>
            <a:r>
              <a:rPr lang="en-GB" kern="1200" dirty="0">
                <a:solidFill>
                  <a:schemeClr val="tx1">
                    <a:lumMod val="50000"/>
                  </a:schemeClr>
                </a:solidFill>
              </a:rPr>
              <a:t>.  </a:t>
            </a:r>
          </a:p>
          <a:p>
            <a:pPr>
              <a:defRPr/>
            </a:pPr>
            <a:r>
              <a:rPr lang="en-GB" kern="1200" dirty="0">
                <a:solidFill>
                  <a:schemeClr val="tx1">
                    <a:lumMod val="50000"/>
                  </a:schemeClr>
                </a:solidFill>
              </a:rPr>
              <a:t>If </a:t>
            </a:r>
            <a:r>
              <a:rPr lang="en-GB" b="1" kern="1200" dirty="0">
                <a:solidFill>
                  <a:schemeClr val="tx1">
                    <a:lumMod val="50000"/>
                  </a:schemeClr>
                </a:solidFill>
              </a:rPr>
              <a:t>true</a:t>
            </a:r>
            <a:r>
              <a:rPr lang="en-GB" kern="1200" dirty="0">
                <a:solidFill>
                  <a:schemeClr val="tx1">
                    <a:lumMod val="50000"/>
                  </a:schemeClr>
                </a:solidFill>
              </a:rPr>
              <a:t> the loop body </a:t>
            </a:r>
            <a:r>
              <a:rPr lang="en-GB" b="1" kern="1200" dirty="0">
                <a:solidFill>
                  <a:schemeClr val="tx1">
                    <a:lumMod val="50000"/>
                  </a:schemeClr>
                </a:solidFill>
              </a:rPr>
              <a:t>executes</a:t>
            </a:r>
            <a:r>
              <a:rPr lang="en-GB" kern="1200" dirty="0">
                <a:solidFill>
                  <a:schemeClr val="tx1">
                    <a:lumMod val="50000"/>
                  </a:schemeClr>
                </a:solidFill>
              </a:rPr>
              <a:t> and the condition is then </a:t>
            </a:r>
            <a:r>
              <a:rPr lang="en-GB" b="1" kern="1200" dirty="0">
                <a:solidFill>
                  <a:schemeClr val="tx1">
                    <a:lumMod val="50000"/>
                  </a:schemeClr>
                </a:solidFill>
              </a:rPr>
              <a:t>tested again</a:t>
            </a:r>
            <a:r>
              <a:rPr lang="en-GB" kern="1200" dirty="0">
                <a:solidFill>
                  <a:schemeClr val="tx1">
                    <a:lumMod val="50000"/>
                  </a:schemeClr>
                </a:solidFill>
              </a:rPr>
              <a:t>.</a:t>
            </a:r>
          </a:p>
          <a:p>
            <a:pPr>
              <a:defRPr/>
            </a:pPr>
            <a:r>
              <a:rPr lang="en-GB" kern="1200" dirty="0">
                <a:solidFill>
                  <a:schemeClr val="tx1">
                    <a:lumMod val="50000"/>
                  </a:schemeClr>
                </a:solidFill>
              </a:rPr>
              <a:t>When </a:t>
            </a:r>
            <a:r>
              <a:rPr lang="en-GB" b="1" kern="1200" dirty="0">
                <a:solidFill>
                  <a:schemeClr val="tx1">
                    <a:lumMod val="50000"/>
                  </a:schemeClr>
                </a:solidFill>
              </a:rPr>
              <a:t>false</a:t>
            </a:r>
            <a:r>
              <a:rPr lang="en-GB" kern="1200" dirty="0">
                <a:solidFill>
                  <a:schemeClr val="tx1">
                    <a:lumMod val="50000"/>
                  </a:schemeClr>
                </a:solidFill>
              </a:rPr>
              <a:t> the loop </a:t>
            </a:r>
            <a:r>
              <a:rPr lang="en-GB" b="1" kern="1200" dirty="0">
                <a:solidFill>
                  <a:schemeClr val="tx1">
                    <a:lumMod val="50000"/>
                  </a:schemeClr>
                </a:solidFill>
              </a:rPr>
              <a:t>terminates</a:t>
            </a:r>
            <a:r>
              <a:rPr lang="en-GB" kern="1200" dirty="0">
                <a:solidFill>
                  <a:schemeClr val="tx1">
                    <a:lumMod val="50000"/>
                  </a:schemeClr>
                </a:solidFill>
              </a:rPr>
              <a:t>.</a:t>
            </a:r>
            <a:endParaRPr lang="en-GB" dirty="0">
              <a:solidFill>
                <a:schemeClr val="tx1">
                  <a:lumMod val="50000"/>
                </a:schemeClr>
              </a:solidFill>
            </a:endParaRPr>
          </a:p>
        </p:txBody>
      </p:sp>
      <p:pic>
        <p:nvPicPr>
          <p:cNvPr id="6" name="Picture 5">
            <a:extLst>
              <a:ext uri="{FF2B5EF4-FFF2-40B4-BE49-F238E27FC236}">
                <a16:creationId xmlns:a16="http://schemas.microsoft.com/office/drawing/2014/main" id="{13DB62C7-959A-5983-6FD9-8CAAD83061A6}"/>
              </a:ext>
            </a:extLst>
          </p:cNvPr>
          <p:cNvPicPr>
            <a:picLocks noChangeAspect="1"/>
          </p:cNvPicPr>
          <p:nvPr/>
        </p:nvPicPr>
        <p:blipFill>
          <a:blip r:embed="rId2"/>
          <a:stretch>
            <a:fillRect/>
          </a:stretch>
        </p:blipFill>
        <p:spPr>
          <a:xfrm rot="14848606" flipH="1" flipV="1">
            <a:off x="5812109" y="1805967"/>
            <a:ext cx="655320" cy="679336"/>
          </a:xfrm>
          <a:prstGeom prst="rect">
            <a:avLst/>
          </a:prstGeom>
        </p:spPr>
      </p:pic>
      <p:pic>
        <p:nvPicPr>
          <p:cNvPr id="2056" name="Picture 8" descr="If men hate shopping, why do they still lead so many retail companies? | by  Kevin Ervin Kelley, AIA | UX Collective">
            <a:extLst>
              <a:ext uri="{FF2B5EF4-FFF2-40B4-BE49-F238E27FC236}">
                <a16:creationId xmlns:a16="http://schemas.microsoft.com/office/drawing/2014/main" id="{2BDCB47B-EC92-504A-5C8F-A92EF2942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4899" y="1839470"/>
            <a:ext cx="4470417" cy="298027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a:extLst>
              <a:ext uri="{FF2B5EF4-FFF2-40B4-BE49-F238E27FC236}">
                <a16:creationId xmlns:a16="http://schemas.microsoft.com/office/drawing/2014/main" id="{D7E557D2-0DA8-F265-3F2D-E86B53828EF6}"/>
              </a:ext>
            </a:extLst>
          </p:cNvPr>
          <p:cNvSpPr txBox="1">
            <a:spLocks/>
          </p:cNvSpPr>
          <p:nvPr/>
        </p:nvSpPr>
        <p:spPr>
          <a:xfrm>
            <a:off x="838199" y="4058417"/>
            <a:ext cx="4811178" cy="377618"/>
          </a:xfrm>
          <a:prstGeom prst="rect">
            <a:avLst/>
          </a:prstGeom>
          <a:solidFill>
            <a:schemeClr val="bg1">
              <a:lumMod val="40000"/>
              <a:lumOff val="60000"/>
            </a:schemeClr>
          </a:solidFill>
          <a:ln>
            <a:solidFill>
              <a:schemeClr val="tx1">
                <a:lumMod val="75000"/>
              </a:schemeClr>
            </a:solidFill>
          </a:ln>
        </p:spPr>
        <p:txBody>
          <a:bodyPr vert="horz" lIns="91440" tIns="45720" rIns="91440" bIns="45720" rtlCol="0">
            <a:noAutofit/>
          </a:bodyPr>
          <a:lstStyle>
            <a:lvl1pPr marL="0" indent="0" algn="l" defTabSz="914377" rtl="0" eaLnBrk="1" latinLnBrk="0" hangingPunct="1">
              <a:lnSpc>
                <a:spcPct val="90000"/>
              </a:lnSpc>
              <a:spcBef>
                <a:spcPts val="1000"/>
              </a:spcBef>
              <a:buFont typeface="+mj-lt"/>
              <a:buNone/>
              <a:defRPr sz="1400" b="0" i="0" kern="1200">
                <a:solidFill>
                  <a:schemeClr val="bg1"/>
                </a:solidFill>
                <a:latin typeface="Arial" panose="020B0604020202020204" pitchFamily="34" charset="0"/>
                <a:ea typeface="+mn-ea"/>
                <a:cs typeface="Arial" panose="020B0604020202020204" pitchFamily="34" charset="0"/>
              </a:defRPr>
            </a:lvl1pPr>
            <a:lvl2pPr marL="457189" indent="0" algn="l" defTabSz="914377" rtl="0" eaLnBrk="1" latinLnBrk="0" hangingPunct="1">
              <a:lnSpc>
                <a:spcPct val="90000"/>
              </a:lnSpc>
              <a:spcBef>
                <a:spcPts val="500"/>
              </a:spcBef>
              <a:buFont typeface="+mj-lt"/>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 typeface="+mj-lt"/>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mj-lt"/>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mj-lt"/>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600" dirty="0">
                <a:solidFill>
                  <a:schemeClr val="tx1">
                    <a:lumMod val="50000"/>
                  </a:schemeClr>
                </a:solidFill>
              </a:rPr>
              <a:t>Essentials of Counter-Controlled Repetition loop</a:t>
            </a:r>
            <a:endParaRPr lang="en-US" sz="1600" dirty="0">
              <a:solidFill>
                <a:schemeClr val="tx1">
                  <a:lumMod val="50000"/>
                </a:schemeClr>
              </a:solidFill>
            </a:endParaRPr>
          </a:p>
        </p:txBody>
      </p:sp>
      <p:sp>
        <p:nvSpPr>
          <p:cNvPr id="13" name="TextBox 12">
            <a:extLst>
              <a:ext uri="{FF2B5EF4-FFF2-40B4-BE49-F238E27FC236}">
                <a16:creationId xmlns:a16="http://schemas.microsoft.com/office/drawing/2014/main" id="{AB786C62-EBAC-CCDA-83E5-84E8DDF2B11C}"/>
              </a:ext>
            </a:extLst>
          </p:cNvPr>
          <p:cNvSpPr txBox="1"/>
          <p:nvPr/>
        </p:nvSpPr>
        <p:spPr>
          <a:xfrm>
            <a:off x="298572" y="4548133"/>
            <a:ext cx="8596950" cy="1815882"/>
          </a:xfrm>
          <a:prstGeom prst="rect">
            <a:avLst/>
          </a:prstGeom>
          <a:noFill/>
        </p:spPr>
        <p:txBody>
          <a:bodyPr wrap="square">
            <a:spAutoFit/>
          </a:bodyPr>
          <a:lstStyle/>
          <a:p>
            <a:pPr lvl="1"/>
            <a:r>
              <a:rPr lang="en-GB" altLang="en-US" sz="1400" b="1" dirty="0">
                <a:solidFill>
                  <a:schemeClr val="tx1">
                    <a:lumMod val="50000"/>
                  </a:schemeClr>
                </a:solidFill>
                <a:latin typeface="Arial" panose="020B0604020202020204" pitchFamily="34" charset="0"/>
                <a:cs typeface="Arial" panose="020B0604020202020204" pitchFamily="34" charset="0"/>
              </a:rPr>
              <a:t>1</a:t>
            </a:r>
            <a:r>
              <a:rPr lang="en-GB" altLang="en-US" sz="1400" dirty="0">
                <a:solidFill>
                  <a:schemeClr val="tx1">
                    <a:lumMod val="50000"/>
                  </a:schemeClr>
                </a:solidFill>
                <a:latin typeface="Arial" panose="020B0604020202020204" pitchFamily="34" charset="0"/>
                <a:cs typeface="Arial" panose="020B0604020202020204" pitchFamily="34" charset="0"/>
              </a:rPr>
              <a:t>. a </a:t>
            </a:r>
            <a:r>
              <a:rPr lang="en-GB" altLang="en-US" sz="1400" b="1" dirty="0">
                <a:solidFill>
                  <a:schemeClr val="tx1">
                    <a:lumMod val="50000"/>
                  </a:schemeClr>
                </a:solidFill>
                <a:latin typeface="Arial" panose="020B0604020202020204" pitchFamily="34" charset="0"/>
                <a:cs typeface="Arial" panose="020B0604020202020204" pitchFamily="34" charset="0"/>
              </a:rPr>
              <a:t>control variable </a:t>
            </a:r>
            <a:r>
              <a:rPr lang="en-GB" altLang="en-US" sz="1400" dirty="0">
                <a:solidFill>
                  <a:schemeClr val="tx1">
                    <a:lumMod val="50000"/>
                  </a:schemeClr>
                </a:solidFill>
                <a:latin typeface="Arial" panose="020B0604020202020204" pitchFamily="34" charset="0"/>
                <a:cs typeface="Arial" panose="020B0604020202020204" pitchFamily="34" charset="0"/>
              </a:rPr>
              <a:t>(or loop counter)</a:t>
            </a:r>
            <a:br>
              <a:rPr lang="en-GB" altLang="en-US" sz="1400" dirty="0">
                <a:solidFill>
                  <a:schemeClr val="tx1">
                    <a:lumMod val="50000"/>
                  </a:schemeClr>
                </a:solidFill>
                <a:latin typeface="Arial" panose="020B0604020202020204" pitchFamily="34" charset="0"/>
                <a:cs typeface="Arial" panose="020B0604020202020204" pitchFamily="34" charset="0"/>
              </a:rPr>
            </a:br>
            <a:endParaRPr lang="en-GB" altLang="en-US" sz="1400" dirty="0">
              <a:solidFill>
                <a:schemeClr val="tx1">
                  <a:lumMod val="50000"/>
                </a:schemeClr>
              </a:solidFill>
              <a:latin typeface="Arial" panose="020B0604020202020204" pitchFamily="34" charset="0"/>
              <a:cs typeface="Arial" panose="020B0604020202020204" pitchFamily="34" charset="0"/>
            </a:endParaRPr>
          </a:p>
          <a:p>
            <a:pPr lvl="1"/>
            <a:r>
              <a:rPr lang="en-GB" altLang="en-US" sz="1400" b="1" dirty="0">
                <a:solidFill>
                  <a:schemeClr val="tx1">
                    <a:lumMod val="50000"/>
                  </a:schemeClr>
                </a:solidFill>
                <a:latin typeface="Arial" panose="020B0604020202020204" pitchFamily="34" charset="0"/>
                <a:cs typeface="Arial" panose="020B0604020202020204" pitchFamily="34" charset="0"/>
              </a:rPr>
              <a:t>2. </a:t>
            </a:r>
            <a:r>
              <a:rPr lang="en-GB" altLang="en-US" sz="1400" dirty="0">
                <a:solidFill>
                  <a:schemeClr val="tx1">
                    <a:lumMod val="50000"/>
                  </a:schemeClr>
                </a:solidFill>
                <a:latin typeface="Arial" panose="020B0604020202020204" pitchFamily="34" charset="0"/>
                <a:cs typeface="Arial" panose="020B0604020202020204" pitchFamily="34" charset="0"/>
              </a:rPr>
              <a:t>the </a:t>
            </a:r>
            <a:r>
              <a:rPr lang="en-GB" altLang="en-US" sz="1400" b="1" dirty="0">
                <a:solidFill>
                  <a:schemeClr val="tx1">
                    <a:lumMod val="50000"/>
                  </a:schemeClr>
                </a:solidFill>
                <a:latin typeface="Arial" panose="020B0604020202020204" pitchFamily="34" charset="0"/>
                <a:cs typeface="Arial" panose="020B0604020202020204" pitchFamily="34" charset="0"/>
              </a:rPr>
              <a:t>initial value </a:t>
            </a:r>
            <a:r>
              <a:rPr lang="en-GB" altLang="en-US" sz="1400" dirty="0">
                <a:solidFill>
                  <a:schemeClr val="tx1">
                    <a:lumMod val="50000"/>
                  </a:schemeClr>
                </a:solidFill>
                <a:latin typeface="Arial" panose="020B0604020202020204" pitchFamily="34" charset="0"/>
                <a:cs typeface="Arial" panose="020B0604020202020204" pitchFamily="34" charset="0"/>
              </a:rPr>
              <a:t>of the control variable</a:t>
            </a:r>
            <a:br>
              <a:rPr lang="en-GB" altLang="en-US" sz="1400" dirty="0">
                <a:solidFill>
                  <a:schemeClr val="tx1">
                    <a:lumMod val="50000"/>
                  </a:schemeClr>
                </a:solidFill>
                <a:latin typeface="Arial" panose="020B0604020202020204" pitchFamily="34" charset="0"/>
                <a:cs typeface="Arial" panose="020B0604020202020204" pitchFamily="34" charset="0"/>
              </a:rPr>
            </a:br>
            <a:endParaRPr lang="en-GB" altLang="en-US" sz="1400" dirty="0">
              <a:solidFill>
                <a:schemeClr val="tx1">
                  <a:lumMod val="50000"/>
                </a:schemeClr>
              </a:solidFill>
              <a:latin typeface="Arial" panose="020B0604020202020204" pitchFamily="34" charset="0"/>
              <a:cs typeface="Arial" panose="020B0604020202020204" pitchFamily="34" charset="0"/>
            </a:endParaRPr>
          </a:p>
          <a:p>
            <a:pPr lvl="1"/>
            <a:r>
              <a:rPr lang="en-GB" altLang="en-US" sz="1400" b="1" dirty="0">
                <a:solidFill>
                  <a:schemeClr val="tx1">
                    <a:lumMod val="50000"/>
                  </a:schemeClr>
                </a:solidFill>
                <a:latin typeface="Arial" panose="020B0604020202020204" pitchFamily="34" charset="0"/>
                <a:cs typeface="Arial" panose="020B0604020202020204" pitchFamily="34" charset="0"/>
              </a:rPr>
              <a:t>3. </a:t>
            </a:r>
            <a:r>
              <a:rPr lang="en-GB" altLang="en-US" sz="1400" dirty="0">
                <a:solidFill>
                  <a:schemeClr val="tx1">
                    <a:lumMod val="50000"/>
                  </a:schemeClr>
                </a:solidFill>
                <a:latin typeface="Arial" panose="020B0604020202020204" pitchFamily="34" charset="0"/>
                <a:cs typeface="Arial" panose="020B0604020202020204" pitchFamily="34" charset="0"/>
              </a:rPr>
              <a:t>the </a:t>
            </a:r>
            <a:r>
              <a:rPr lang="en-GB" altLang="en-US" sz="1400" b="1" dirty="0">
                <a:solidFill>
                  <a:schemeClr val="tx1">
                    <a:lumMod val="50000"/>
                  </a:schemeClr>
                </a:solidFill>
                <a:latin typeface="Arial" panose="020B0604020202020204" pitchFamily="34" charset="0"/>
                <a:cs typeface="Arial" panose="020B0604020202020204" pitchFamily="34" charset="0"/>
              </a:rPr>
              <a:t>increment </a:t>
            </a:r>
            <a:r>
              <a:rPr lang="en-GB" altLang="en-US" sz="1400" dirty="0">
                <a:solidFill>
                  <a:schemeClr val="tx1">
                    <a:lumMod val="50000"/>
                  </a:schemeClr>
                </a:solidFill>
                <a:latin typeface="Arial" panose="020B0604020202020204" pitchFamily="34" charset="0"/>
                <a:cs typeface="Arial" panose="020B0604020202020204" pitchFamily="34" charset="0"/>
              </a:rPr>
              <a:t>(or </a:t>
            </a:r>
            <a:r>
              <a:rPr lang="en-GB" altLang="en-US" sz="1400" b="1" dirty="0">
                <a:solidFill>
                  <a:schemeClr val="tx1">
                    <a:lumMod val="50000"/>
                  </a:schemeClr>
                </a:solidFill>
                <a:latin typeface="Arial" panose="020B0604020202020204" pitchFamily="34" charset="0"/>
                <a:cs typeface="Arial" panose="020B0604020202020204" pitchFamily="34" charset="0"/>
              </a:rPr>
              <a:t>decrement</a:t>
            </a:r>
            <a:r>
              <a:rPr lang="en-GB" altLang="en-US" sz="1400" dirty="0">
                <a:solidFill>
                  <a:schemeClr val="tx1">
                    <a:lumMod val="50000"/>
                  </a:schemeClr>
                </a:solidFill>
                <a:latin typeface="Arial" panose="020B0604020202020204" pitchFamily="34" charset="0"/>
                <a:cs typeface="Arial" panose="020B0604020202020204" pitchFamily="34" charset="0"/>
              </a:rPr>
              <a:t>) by which the control variable is modified each time through the loop</a:t>
            </a:r>
            <a:br>
              <a:rPr lang="en-GB" altLang="en-US" sz="1400" dirty="0">
                <a:solidFill>
                  <a:schemeClr val="tx1">
                    <a:lumMod val="50000"/>
                  </a:schemeClr>
                </a:solidFill>
                <a:latin typeface="Arial" panose="020B0604020202020204" pitchFamily="34" charset="0"/>
                <a:cs typeface="Arial" panose="020B0604020202020204" pitchFamily="34" charset="0"/>
              </a:rPr>
            </a:br>
            <a:r>
              <a:rPr lang="en-GB" altLang="en-US" sz="1400" dirty="0">
                <a:solidFill>
                  <a:schemeClr val="tx1">
                    <a:lumMod val="50000"/>
                  </a:schemeClr>
                </a:solidFill>
                <a:latin typeface="Arial" panose="020B0604020202020204" pitchFamily="34" charset="0"/>
                <a:cs typeface="Arial" panose="020B0604020202020204" pitchFamily="34" charset="0"/>
              </a:rPr>
              <a:t>    (also known as </a:t>
            </a:r>
            <a:r>
              <a:rPr lang="en-GB" altLang="en-US" sz="1400" b="1" dirty="0">
                <a:solidFill>
                  <a:schemeClr val="tx1">
                    <a:lumMod val="50000"/>
                  </a:schemeClr>
                </a:solidFill>
                <a:latin typeface="Arial" panose="020B0604020202020204" pitchFamily="34" charset="0"/>
                <a:cs typeface="Arial" panose="020B0604020202020204" pitchFamily="34" charset="0"/>
              </a:rPr>
              <a:t>each iteration of the loop</a:t>
            </a:r>
            <a:r>
              <a:rPr lang="en-GB" altLang="en-US" sz="1400" dirty="0">
                <a:solidFill>
                  <a:schemeClr val="tx1">
                    <a:lumMod val="50000"/>
                  </a:schemeClr>
                </a:solidFill>
                <a:latin typeface="Arial" panose="020B0604020202020204" pitchFamily="34" charset="0"/>
                <a:cs typeface="Arial" panose="020B0604020202020204" pitchFamily="34" charset="0"/>
              </a:rPr>
              <a:t>)</a:t>
            </a:r>
            <a:br>
              <a:rPr lang="en-GB" altLang="en-US" sz="1400" dirty="0">
                <a:solidFill>
                  <a:schemeClr val="tx1">
                    <a:lumMod val="50000"/>
                  </a:schemeClr>
                </a:solidFill>
                <a:latin typeface="Arial" panose="020B0604020202020204" pitchFamily="34" charset="0"/>
                <a:cs typeface="Arial" panose="020B0604020202020204" pitchFamily="34" charset="0"/>
              </a:rPr>
            </a:br>
            <a:endParaRPr lang="en-GB" altLang="en-US" sz="1400" dirty="0">
              <a:solidFill>
                <a:schemeClr val="tx1">
                  <a:lumMod val="50000"/>
                </a:schemeClr>
              </a:solidFill>
              <a:latin typeface="Arial" panose="020B0604020202020204" pitchFamily="34" charset="0"/>
              <a:cs typeface="Arial" panose="020B0604020202020204" pitchFamily="34" charset="0"/>
            </a:endParaRPr>
          </a:p>
          <a:p>
            <a:pPr lvl="1"/>
            <a:r>
              <a:rPr lang="en-GB" altLang="en-US" sz="1400" b="1" dirty="0">
                <a:solidFill>
                  <a:schemeClr val="tx1">
                    <a:lumMod val="50000"/>
                  </a:schemeClr>
                </a:solidFill>
                <a:latin typeface="Arial" panose="020B0604020202020204" pitchFamily="34" charset="0"/>
                <a:cs typeface="Arial" panose="020B0604020202020204" pitchFamily="34" charset="0"/>
              </a:rPr>
              <a:t>4. </a:t>
            </a:r>
            <a:r>
              <a:rPr lang="en-GB" altLang="en-US" sz="1400" dirty="0">
                <a:solidFill>
                  <a:schemeClr val="tx1">
                    <a:lumMod val="50000"/>
                  </a:schemeClr>
                </a:solidFill>
                <a:latin typeface="Arial" panose="020B0604020202020204" pitchFamily="34" charset="0"/>
                <a:cs typeface="Arial" panose="020B0604020202020204" pitchFamily="34" charset="0"/>
              </a:rPr>
              <a:t>the </a:t>
            </a:r>
            <a:r>
              <a:rPr lang="en-GB" altLang="en-US" sz="1400" b="1" dirty="0">
                <a:solidFill>
                  <a:schemeClr val="tx1">
                    <a:lumMod val="50000"/>
                  </a:schemeClr>
                </a:solidFill>
                <a:latin typeface="Arial" panose="020B0604020202020204" pitchFamily="34" charset="0"/>
                <a:cs typeface="Arial" panose="020B0604020202020204" pitchFamily="34" charset="0"/>
              </a:rPr>
              <a:t>loop-continuation condition </a:t>
            </a:r>
            <a:r>
              <a:rPr lang="en-GB" altLang="en-US" sz="1400" dirty="0">
                <a:solidFill>
                  <a:schemeClr val="tx1">
                    <a:lumMod val="50000"/>
                  </a:schemeClr>
                </a:solidFill>
                <a:latin typeface="Arial" panose="020B0604020202020204" pitchFamily="34" charset="0"/>
                <a:cs typeface="Arial" panose="020B0604020202020204" pitchFamily="34" charset="0"/>
              </a:rPr>
              <a:t>that determines if looping should continue.</a:t>
            </a:r>
          </a:p>
        </p:txBody>
      </p:sp>
    </p:spTree>
    <p:extLst>
      <p:ext uri="{BB962C8B-B14F-4D97-AF65-F5344CB8AC3E}">
        <p14:creationId xmlns:p14="http://schemas.microsoft.com/office/powerpoint/2010/main" val="1606100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66CF6-DDC3-BF08-7F99-B792786E2653}"/>
              </a:ext>
            </a:extLst>
          </p:cNvPr>
          <p:cNvSpPr>
            <a:spLocks noGrp="1"/>
          </p:cNvSpPr>
          <p:nvPr>
            <p:ph type="title"/>
          </p:nvPr>
        </p:nvSpPr>
        <p:spPr>
          <a:xfrm>
            <a:off x="838200" y="381419"/>
            <a:ext cx="6084536" cy="632219"/>
          </a:xfrm>
        </p:spPr>
        <p:txBody>
          <a:bodyPr/>
          <a:lstStyle/>
          <a:p>
            <a:r>
              <a:rPr lang="en-GB" dirty="0"/>
              <a:t>while loop</a:t>
            </a:r>
          </a:p>
        </p:txBody>
      </p:sp>
      <p:sp>
        <p:nvSpPr>
          <p:cNvPr id="4" name="TextBox 3">
            <a:extLst>
              <a:ext uri="{FF2B5EF4-FFF2-40B4-BE49-F238E27FC236}">
                <a16:creationId xmlns:a16="http://schemas.microsoft.com/office/drawing/2014/main" id="{E03ED2AA-74C0-C58E-AC0C-EB9E7690DFFD}"/>
              </a:ext>
            </a:extLst>
          </p:cNvPr>
          <p:cNvSpPr txBox="1"/>
          <p:nvPr/>
        </p:nvSpPr>
        <p:spPr>
          <a:xfrm>
            <a:off x="487883" y="1261531"/>
            <a:ext cx="6097656" cy="923330"/>
          </a:xfrm>
          <a:prstGeom prst="rect">
            <a:avLst/>
          </a:prstGeom>
          <a:noFill/>
        </p:spPr>
        <p:txBody>
          <a:bodyPr wrap="square">
            <a:spAutoFit/>
          </a:bodyPr>
          <a:lstStyle/>
          <a:p>
            <a:pPr marL="400050" lvl="1" indent="0">
              <a:buFontTx/>
              <a:buNone/>
            </a:pPr>
            <a:r>
              <a:rPr lang="en-GB" altLang="en-US" b="1" dirty="0">
                <a:solidFill>
                  <a:srgbClr val="00B050"/>
                </a:solidFill>
                <a:latin typeface="Consolas" panose="020B0609020204030204" pitchFamily="49" charset="0"/>
              </a:rPr>
              <a:t>while</a:t>
            </a:r>
            <a:r>
              <a:rPr lang="en-GB" altLang="en-US" b="1" dirty="0">
                <a:latin typeface="Consolas" panose="020B0609020204030204" pitchFamily="49" charset="0"/>
              </a:rPr>
              <a:t> (</a:t>
            </a:r>
            <a:r>
              <a:rPr lang="en-GB" altLang="en-US" b="1" dirty="0">
                <a:solidFill>
                  <a:srgbClr val="00B050"/>
                </a:solidFill>
                <a:latin typeface="Consolas" panose="020B0609020204030204" pitchFamily="49" charset="0"/>
              </a:rPr>
              <a:t>expression</a:t>
            </a:r>
            <a:r>
              <a:rPr lang="en-GB" altLang="en-US" b="1" dirty="0">
                <a:latin typeface="Consolas" panose="020B0609020204030204" pitchFamily="49" charset="0"/>
              </a:rPr>
              <a:t>) { </a:t>
            </a:r>
          </a:p>
          <a:p>
            <a:pPr marL="400050" lvl="1" indent="0">
              <a:buFontTx/>
              <a:buNone/>
            </a:pPr>
            <a:r>
              <a:rPr lang="en-GB" altLang="en-US" b="1" dirty="0">
                <a:latin typeface="Consolas" panose="020B0609020204030204" pitchFamily="49" charset="0"/>
              </a:rPr>
              <a:t>	statement(s)  // loop body </a:t>
            </a:r>
          </a:p>
          <a:p>
            <a:pPr marL="400050" lvl="1" indent="0">
              <a:buFontTx/>
              <a:buNone/>
            </a:pPr>
            <a:r>
              <a:rPr lang="en-GB" altLang="en-US" b="1" dirty="0">
                <a:latin typeface="Consolas" panose="020B0609020204030204" pitchFamily="49" charset="0"/>
              </a:rPr>
              <a:t>}</a:t>
            </a:r>
          </a:p>
        </p:txBody>
      </p:sp>
      <p:pic>
        <p:nvPicPr>
          <p:cNvPr id="10" name="Picture 9">
            <a:extLst>
              <a:ext uri="{FF2B5EF4-FFF2-40B4-BE49-F238E27FC236}">
                <a16:creationId xmlns:a16="http://schemas.microsoft.com/office/drawing/2014/main" id="{FAAA1097-0277-DEA6-00C1-652AF13C0348}"/>
              </a:ext>
            </a:extLst>
          </p:cNvPr>
          <p:cNvPicPr>
            <a:picLocks noChangeAspect="1"/>
          </p:cNvPicPr>
          <p:nvPr/>
        </p:nvPicPr>
        <p:blipFill>
          <a:blip r:embed="rId3"/>
          <a:stretch>
            <a:fillRect/>
          </a:stretch>
        </p:blipFill>
        <p:spPr>
          <a:xfrm>
            <a:off x="1162878" y="2862170"/>
            <a:ext cx="6303480" cy="1966369"/>
          </a:xfrm>
          <a:prstGeom prst="rect">
            <a:avLst/>
          </a:prstGeom>
        </p:spPr>
      </p:pic>
      <p:sp>
        <p:nvSpPr>
          <p:cNvPr id="12" name="TextBox 11">
            <a:extLst>
              <a:ext uri="{FF2B5EF4-FFF2-40B4-BE49-F238E27FC236}">
                <a16:creationId xmlns:a16="http://schemas.microsoft.com/office/drawing/2014/main" id="{2893E35A-809E-F2BB-B962-AB90BFFD1985}"/>
              </a:ext>
            </a:extLst>
          </p:cNvPr>
          <p:cNvSpPr txBox="1"/>
          <p:nvPr/>
        </p:nvSpPr>
        <p:spPr>
          <a:xfrm>
            <a:off x="9549019" y="2721969"/>
            <a:ext cx="1205120" cy="2246769"/>
          </a:xfrm>
          <a:prstGeom prst="rect">
            <a:avLst/>
          </a:prstGeom>
          <a:noFill/>
        </p:spPr>
        <p:txBody>
          <a:bodyPr wrap="square">
            <a:spAutoFit/>
          </a:bodyPr>
          <a:lstStyle/>
          <a:p>
            <a:pPr marL="0" marR="0">
              <a:spcBef>
                <a:spcPts val="0"/>
              </a:spcBef>
              <a:spcAft>
                <a:spcPts val="0"/>
              </a:spcAft>
            </a:pPr>
            <a:r>
              <a:rPr lang="en-GB" sz="1400" dirty="0">
                <a:solidFill>
                  <a:srgbClr val="000000"/>
                </a:solidFill>
                <a:effectLst/>
                <a:latin typeface="Consolas" panose="020B0609020204030204" pitchFamily="49" charset="0"/>
              </a:rPr>
              <a:t>1</a:t>
            </a:r>
          </a:p>
          <a:p>
            <a:pPr marL="0" marR="0">
              <a:spcBef>
                <a:spcPts val="0"/>
              </a:spcBef>
              <a:spcAft>
                <a:spcPts val="0"/>
              </a:spcAft>
            </a:pPr>
            <a:r>
              <a:rPr lang="en-GB" sz="1400" dirty="0">
                <a:solidFill>
                  <a:srgbClr val="000000"/>
                </a:solidFill>
                <a:effectLst/>
                <a:latin typeface="Consolas" panose="020B0609020204030204" pitchFamily="49" charset="0"/>
              </a:rPr>
              <a:t>2</a:t>
            </a:r>
          </a:p>
          <a:p>
            <a:pPr marL="0" marR="0">
              <a:spcBef>
                <a:spcPts val="0"/>
              </a:spcBef>
              <a:spcAft>
                <a:spcPts val="0"/>
              </a:spcAft>
            </a:pPr>
            <a:r>
              <a:rPr lang="en-GB" sz="1400" dirty="0">
                <a:solidFill>
                  <a:srgbClr val="000000"/>
                </a:solidFill>
                <a:effectLst/>
                <a:latin typeface="Consolas" panose="020B0609020204030204" pitchFamily="49" charset="0"/>
              </a:rPr>
              <a:t>3</a:t>
            </a:r>
          </a:p>
          <a:p>
            <a:pPr marL="0" marR="0">
              <a:spcBef>
                <a:spcPts val="0"/>
              </a:spcBef>
              <a:spcAft>
                <a:spcPts val="0"/>
              </a:spcAft>
            </a:pPr>
            <a:r>
              <a:rPr lang="en-GB" sz="1400" dirty="0">
                <a:solidFill>
                  <a:srgbClr val="000000"/>
                </a:solidFill>
                <a:effectLst/>
                <a:latin typeface="Consolas" panose="020B0609020204030204" pitchFamily="49" charset="0"/>
              </a:rPr>
              <a:t>4</a:t>
            </a:r>
          </a:p>
          <a:p>
            <a:pPr marL="0" marR="0">
              <a:spcBef>
                <a:spcPts val="0"/>
              </a:spcBef>
              <a:spcAft>
                <a:spcPts val="0"/>
              </a:spcAft>
            </a:pPr>
            <a:r>
              <a:rPr lang="en-GB" sz="1400" dirty="0">
                <a:solidFill>
                  <a:srgbClr val="000000"/>
                </a:solidFill>
                <a:effectLst/>
                <a:latin typeface="Consolas" panose="020B0609020204030204" pitchFamily="49" charset="0"/>
              </a:rPr>
              <a:t>5</a:t>
            </a:r>
          </a:p>
          <a:p>
            <a:pPr marL="0" marR="0">
              <a:spcBef>
                <a:spcPts val="0"/>
              </a:spcBef>
              <a:spcAft>
                <a:spcPts val="0"/>
              </a:spcAft>
            </a:pPr>
            <a:r>
              <a:rPr lang="en-GB" sz="1400" dirty="0">
                <a:solidFill>
                  <a:srgbClr val="000000"/>
                </a:solidFill>
                <a:effectLst/>
                <a:latin typeface="Consolas" panose="020B0609020204030204" pitchFamily="49" charset="0"/>
              </a:rPr>
              <a:t>6</a:t>
            </a:r>
          </a:p>
          <a:p>
            <a:pPr marL="0" marR="0">
              <a:spcBef>
                <a:spcPts val="0"/>
              </a:spcBef>
              <a:spcAft>
                <a:spcPts val="0"/>
              </a:spcAft>
            </a:pPr>
            <a:r>
              <a:rPr lang="en-GB" sz="1400" dirty="0">
                <a:solidFill>
                  <a:srgbClr val="000000"/>
                </a:solidFill>
                <a:effectLst/>
                <a:latin typeface="Consolas" panose="020B0609020204030204" pitchFamily="49" charset="0"/>
              </a:rPr>
              <a:t>7</a:t>
            </a:r>
          </a:p>
          <a:p>
            <a:pPr marL="0" marR="0">
              <a:spcBef>
                <a:spcPts val="0"/>
              </a:spcBef>
              <a:spcAft>
                <a:spcPts val="0"/>
              </a:spcAft>
            </a:pPr>
            <a:r>
              <a:rPr lang="en-GB" sz="1400" dirty="0">
                <a:solidFill>
                  <a:srgbClr val="000000"/>
                </a:solidFill>
                <a:effectLst/>
                <a:latin typeface="Consolas" panose="020B0609020204030204" pitchFamily="49" charset="0"/>
              </a:rPr>
              <a:t>8</a:t>
            </a:r>
          </a:p>
          <a:p>
            <a:pPr marL="0" marR="0">
              <a:spcBef>
                <a:spcPts val="0"/>
              </a:spcBef>
              <a:spcAft>
                <a:spcPts val="0"/>
              </a:spcAft>
            </a:pPr>
            <a:r>
              <a:rPr lang="en-GB" sz="1400" dirty="0">
                <a:solidFill>
                  <a:srgbClr val="000000"/>
                </a:solidFill>
                <a:effectLst/>
                <a:latin typeface="Consolas" panose="020B0609020204030204" pitchFamily="49" charset="0"/>
              </a:rPr>
              <a:t>9</a:t>
            </a:r>
          </a:p>
          <a:p>
            <a:pPr marL="0" marR="0">
              <a:spcBef>
                <a:spcPts val="0"/>
              </a:spcBef>
              <a:spcAft>
                <a:spcPts val="0"/>
              </a:spcAft>
            </a:pPr>
            <a:r>
              <a:rPr lang="en-GB" sz="1400" dirty="0">
                <a:solidFill>
                  <a:srgbClr val="000000"/>
                </a:solidFill>
                <a:effectLst/>
                <a:latin typeface="Consolas" panose="020B0609020204030204" pitchFamily="49" charset="0"/>
              </a:rPr>
              <a:t>10</a:t>
            </a:r>
          </a:p>
        </p:txBody>
      </p:sp>
      <p:cxnSp>
        <p:nvCxnSpPr>
          <p:cNvPr id="14" name="AutoShape 3">
            <a:extLst>
              <a:ext uri="{FF2B5EF4-FFF2-40B4-BE49-F238E27FC236}">
                <a16:creationId xmlns:a16="http://schemas.microsoft.com/office/drawing/2014/main" id="{53828B73-A50E-D449-1C28-179EB62A7F0C}"/>
              </a:ext>
              <a:ext uri="{C183D7F6-B498-43B3-948B-1728B52AA6E4}">
                <adec:decorative xmlns:adec="http://schemas.microsoft.com/office/drawing/2017/decorative" val="1"/>
              </a:ext>
            </a:extLst>
          </p:cNvPr>
          <p:cNvCxnSpPr>
            <a:cxnSpLocks noChangeShapeType="1"/>
          </p:cNvCxnSpPr>
          <p:nvPr/>
        </p:nvCxnSpPr>
        <p:spPr bwMode="auto">
          <a:xfrm>
            <a:off x="7882814" y="3845354"/>
            <a:ext cx="1429789"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010517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66CF6-DDC3-BF08-7F99-B792786E2653}"/>
              </a:ext>
            </a:extLst>
          </p:cNvPr>
          <p:cNvSpPr>
            <a:spLocks noGrp="1"/>
          </p:cNvSpPr>
          <p:nvPr>
            <p:ph type="title"/>
          </p:nvPr>
        </p:nvSpPr>
        <p:spPr>
          <a:xfrm>
            <a:off x="838200" y="381419"/>
            <a:ext cx="6084536" cy="632219"/>
          </a:xfrm>
        </p:spPr>
        <p:txBody>
          <a:bodyPr/>
          <a:lstStyle/>
          <a:p>
            <a:r>
              <a:rPr lang="en-GB" dirty="0"/>
              <a:t>while loop</a:t>
            </a:r>
          </a:p>
        </p:txBody>
      </p:sp>
      <p:pic>
        <p:nvPicPr>
          <p:cNvPr id="6" name="Picture 5">
            <a:extLst>
              <a:ext uri="{FF2B5EF4-FFF2-40B4-BE49-F238E27FC236}">
                <a16:creationId xmlns:a16="http://schemas.microsoft.com/office/drawing/2014/main" id="{253F2E12-9666-5500-35FE-229E4EBC6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824" y="4460669"/>
            <a:ext cx="5539616" cy="1872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EDBF08D2-1F00-4B71-73A7-99DFD949F4EF}"/>
              </a:ext>
            </a:extLst>
          </p:cNvPr>
          <p:cNvPicPr>
            <a:picLocks noChangeAspect="1"/>
          </p:cNvPicPr>
          <p:nvPr/>
        </p:nvPicPr>
        <p:blipFill>
          <a:blip r:embed="rId4"/>
          <a:stretch>
            <a:fillRect/>
          </a:stretch>
        </p:blipFill>
        <p:spPr>
          <a:xfrm>
            <a:off x="926824" y="1318023"/>
            <a:ext cx="5169176" cy="1928500"/>
          </a:xfrm>
          <a:prstGeom prst="rect">
            <a:avLst/>
          </a:prstGeom>
        </p:spPr>
      </p:pic>
      <p:sp>
        <p:nvSpPr>
          <p:cNvPr id="11" name="TextBox 10">
            <a:extLst>
              <a:ext uri="{FF2B5EF4-FFF2-40B4-BE49-F238E27FC236}">
                <a16:creationId xmlns:a16="http://schemas.microsoft.com/office/drawing/2014/main" id="{CB4FD84D-FD05-5000-F61E-ECED4C0336A1}"/>
              </a:ext>
            </a:extLst>
          </p:cNvPr>
          <p:cNvSpPr txBox="1"/>
          <p:nvPr/>
        </p:nvSpPr>
        <p:spPr>
          <a:xfrm>
            <a:off x="8394902" y="574113"/>
            <a:ext cx="1851163" cy="2677656"/>
          </a:xfrm>
          <a:prstGeom prst="rect">
            <a:avLst/>
          </a:prstGeom>
          <a:noFill/>
        </p:spPr>
        <p:txBody>
          <a:bodyPr wrap="square">
            <a:spAutoFit/>
          </a:bodyPr>
          <a:lstStyle/>
          <a:p>
            <a:pPr marL="0" marR="0">
              <a:spcBef>
                <a:spcPts val="0"/>
              </a:spcBef>
              <a:spcAft>
                <a:spcPts val="0"/>
              </a:spcAft>
            </a:pPr>
            <a:r>
              <a:rPr lang="en-GB" sz="1400" dirty="0">
                <a:solidFill>
                  <a:srgbClr val="000000"/>
                </a:solidFill>
                <a:effectLst/>
                <a:latin typeface="Consolas" panose="020B0609020204030204" pitchFamily="49" charset="0"/>
              </a:rPr>
              <a:t>10</a:t>
            </a:r>
          </a:p>
          <a:p>
            <a:pPr marL="0" marR="0">
              <a:spcBef>
                <a:spcPts val="0"/>
              </a:spcBef>
              <a:spcAft>
                <a:spcPts val="0"/>
              </a:spcAft>
            </a:pPr>
            <a:r>
              <a:rPr lang="en-GB" sz="1400" dirty="0">
                <a:solidFill>
                  <a:srgbClr val="000000"/>
                </a:solidFill>
                <a:effectLst/>
                <a:latin typeface="Consolas" panose="020B0609020204030204" pitchFamily="49" charset="0"/>
              </a:rPr>
              <a:t>9</a:t>
            </a:r>
          </a:p>
          <a:p>
            <a:pPr marL="0" marR="0">
              <a:spcBef>
                <a:spcPts val="0"/>
              </a:spcBef>
              <a:spcAft>
                <a:spcPts val="0"/>
              </a:spcAft>
            </a:pPr>
            <a:r>
              <a:rPr lang="en-GB" sz="1400" dirty="0">
                <a:solidFill>
                  <a:srgbClr val="000000"/>
                </a:solidFill>
                <a:effectLst/>
                <a:latin typeface="Consolas" panose="020B0609020204030204" pitchFamily="49" charset="0"/>
              </a:rPr>
              <a:t>8</a:t>
            </a:r>
          </a:p>
          <a:p>
            <a:pPr marL="0" marR="0">
              <a:spcBef>
                <a:spcPts val="0"/>
              </a:spcBef>
              <a:spcAft>
                <a:spcPts val="0"/>
              </a:spcAft>
            </a:pPr>
            <a:r>
              <a:rPr lang="en-GB" sz="1400" dirty="0">
                <a:solidFill>
                  <a:srgbClr val="000000"/>
                </a:solidFill>
                <a:effectLst/>
                <a:latin typeface="Consolas" panose="020B0609020204030204" pitchFamily="49" charset="0"/>
              </a:rPr>
              <a:t>7</a:t>
            </a:r>
          </a:p>
          <a:p>
            <a:pPr marL="0" marR="0">
              <a:spcBef>
                <a:spcPts val="0"/>
              </a:spcBef>
              <a:spcAft>
                <a:spcPts val="0"/>
              </a:spcAft>
            </a:pPr>
            <a:r>
              <a:rPr lang="en-GB" sz="1400" dirty="0">
                <a:solidFill>
                  <a:srgbClr val="000000"/>
                </a:solidFill>
                <a:effectLst/>
                <a:latin typeface="Consolas" panose="020B0609020204030204" pitchFamily="49" charset="0"/>
              </a:rPr>
              <a:t>6</a:t>
            </a:r>
          </a:p>
          <a:p>
            <a:pPr marL="0" marR="0">
              <a:spcBef>
                <a:spcPts val="0"/>
              </a:spcBef>
              <a:spcAft>
                <a:spcPts val="0"/>
              </a:spcAft>
            </a:pPr>
            <a:r>
              <a:rPr lang="en-GB" sz="1400" dirty="0">
                <a:solidFill>
                  <a:srgbClr val="000000"/>
                </a:solidFill>
                <a:effectLst/>
                <a:latin typeface="Consolas" panose="020B0609020204030204" pitchFamily="49" charset="0"/>
              </a:rPr>
              <a:t>5</a:t>
            </a:r>
          </a:p>
          <a:p>
            <a:pPr marL="0" marR="0">
              <a:spcBef>
                <a:spcPts val="0"/>
              </a:spcBef>
              <a:spcAft>
                <a:spcPts val="0"/>
              </a:spcAft>
            </a:pPr>
            <a:r>
              <a:rPr lang="en-GB" sz="1400" dirty="0">
                <a:solidFill>
                  <a:srgbClr val="000000"/>
                </a:solidFill>
                <a:effectLst/>
                <a:latin typeface="Consolas" panose="020B0609020204030204" pitchFamily="49" charset="0"/>
              </a:rPr>
              <a:t>4</a:t>
            </a:r>
          </a:p>
          <a:p>
            <a:pPr marL="0" marR="0">
              <a:spcBef>
                <a:spcPts val="0"/>
              </a:spcBef>
              <a:spcAft>
                <a:spcPts val="0"/>
              </a:spcAft>
            </a:pPr>
            <a:r>
              <a:rPr lang="en-GB" sz="1400" dirty="0">
                <a:solidFill>
                  <a:srgbClr val="000000"/>
                </a:solidFill>
                <a:effectLst/>
                <a:latin typeface="Consolas" panose="020B0609020204030204" pitchFamily="49" charset="0"/>
              </a:rPr>
              <a:t>3</a:t>
            </a:r>
          </a:p>
          <a:p>
            <a:pPr marL="0" marR="0">
              <a:spcBef>
                <a:spcPts val="0"/>
              </a:spcBef>
              <a:spcAft>
                <a:spcPts val="0"/>
              </a:spcAft>
            </a:pPr>
            <a:r>
              <a:rPr lang="en-GB" sz="1400" dirty="0">
                <a:solidFill>
                  <a:srgbClr val="000000"/>
                </a:solidFill>
                <a:effectLst/>
                <a:latin typeface="Consolas" panose="020B0609020204030204" pitchFamily="49" charset="0"/>
              </a:rPr>
              <a:t>2</a:t>
            </a:r>
          </a:p>
          <a:p>
            <a:pPr marL="0" marR="0">
              <a:spcBef>
                <a:spcPts val="0"/>
              </a:spcBef>
              <a:spcAft>
                <a:spcPts val="0"/>
              </a:spcAft>
            </a:pPr>
            <a:r>
              <a:rPr lang="en-GB" sz="1400" dirty="0">
                <a:solidFill>
                  <a:srgbClr val="000000"/>
                </a:solidFill>
                <a:effectLst/>
                <a:latin typeface="Consolas" panose="020B0609020204030204" pitchFamily="49" charset="0"/>
              </a:rPr>
              <a:t>1</a:t>
            </a:r>
          </a:p>
          <a:p>
            <a:pPr marL="0" marR="0">
              <a:spcBef>
                <a:spcPts val="0"/>
              </a:spcBef>
              <a:spcAft>
                <a:spcPts val="0"/>
              </a:spcAft>
            </a:pPr>
            <a:r>
              <a:rPr lang="en-GB" sz="1400" dirty="0">
                <a:solidFill>
                  <a:srgbClr val="000000"/>
                </a:solidFill>
                <a:effectLst/>
                <a:latin typeface="Consolas" panose="020B0609020204030204" pitchFamily="49" charset="0"/>
              </a:rPr>
              <a:t>0</a:t>
            </a:r>
          </a:p>
          <a:p>
            <a:pPr marL="0" marR="0">
              <a:spcBef>
                <a:spcPts val="0"/>
              </a:spcBef>
              <a:spcAft>
                <a:spcPts val="0"/>
              </a:spcAft>
            </a:pPr>
            <a:r>
              <a:rPr lang="en-GB" sz="1400" dirty="0">
                <a:solidFill>
                  <a:srgbClr val="000000"/>
                </a:solidFill>
                <a:effectLst/>
                <a:latin typeface="Consolas" panose="020B0609020204030204" pitchFamily="49" charset="0"/>
              </a:rPr>
              <a:t>Blast off !</a:t>
            </a:r>
          </a:p>
        </p:txBody>
      </p:sp>
      <p:cxnSp>
        <p:nvCxnSpPr>
          <p:cNvPr id="13" name="AutoShape 3">
            <a:extLst>
              <a:ext uri="{FF2B5EF4-FFF2-40B4-BE49-F238E27FC236}">
                <a16:creationId xmlns:a16="http://schemas.microsoft.com/office/drawing/2014/main" id="{DE1FF206-71AD-3406-EEDD-3B4E05C1EB1B}"/>
              </a:ext>
              <a:ext uri="{C183D7F6-B498-43B3-948B-1728B52AA6E4}">
                <adec:decorative xmlns:adec="http://schemas.microsoft.com/office/drawing/2017/decorative" val="1"/>
              </a:ext>
            </a:extLst>
          </p:cNvPr>
          <p:cNvCxnSpPr>
            <a:cxnSpLocks noChangeShapeType="1"/>
          </p:cNvCxnSpPr>
          <p:nvPr/>
        </p:nvCxnSpPr>
        <p:spPr bwMode="auto">
          <a:xfrm>
            <a:off x="6531092" y="2155702"/>
            <a:ext cx="1429789"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F53FE3BE-1AE2-2766-B098-220E5C388DAF}"/>
              </a:ext>
            </a:extLst>
          </p:cNvPr>
          <p:cNvSpPr txBox="1"/>
          <p:nvPr/>
        </p:nvSpPr>
        <p:spPr>
          <a:xfrm>
            <a:off x="7128771" y="4559573"/>
            <a:ext cx="4477447" cy="738664"/>
          </a:xfrm>
          <a:prstGeom prst="rect">
            <a:avLst/>
          </a:prstGeom>
          <a:solidFill>
            <a:schemeClr val="bg1">
              <a:lumMod val="20000"/>
              <a:lumOff val="80000"/>
            </a:schemeClr>
          </a:solidFill>
        </p:spPr>
        <p:txBody>
          <a:bodyPr wrap="square">
            <a:spAutoFit/>
          </a:bodyPr>
          <a:lstStyle/>
          <a:p>
            <a:r>
              <a:rPr lang="en-GB" altLang="en-US" sz="1400" dirty="0">
                <a:latin typeface="Arial" panose="020B0604020202020204" pitchFamily="34" charset="0"/>
                <a:cs typeface="Arial" panose="020B0604020202020204" pitchFamily="34" charset="0"/>
              </a:rPr>
              <a:t>Note the </a:t>
            </a:r>
            <a:r>
              <a:rPr lang="en-GB" altLang="en-US" sz="1400" b="1" dirty="0">
                <a:latin typeface="Arial" panose="020B0604020202020204" pitchFamily="34" charset="0"/>
                <a:cs typeface="Arial" panose="020B0604020202020204" pitchFamily="34" charset="0"/>
              </a:rPr>
              <a:t>while</a:t>
            </a:r>
            <a:r>
              <a:rPr lang="en-GB" altLang="en-US" sz="1400" dirty="0">
                <a:latin typeface="Arial" panose="020B0604020202020204" pitchFamily="34" charset="0"/>
                <a:cs typeface="Arial" panose="020B0604020202020204" pitchFamily="34" charset="0"/>
              </a:rPr>
              <a:t> loop may never execute.  If the initial condition is false then the body of the loop will </a:t>
            </a:r>
            <a:r>
              <a:rPr lang="en-GB" altLang="en-US" sz="1400" b="1" dirty="0">
                <a:latin typeface="Arial" panose="020B0604020202020204" pitchFamily="34" charset="0"/>
                <a:cs typeface="Arial" panose="020B0604020202020204" pitchFamily="34" charset="0"/>
              </a:rPr>
              <a:t>not </a:t>
            </a:r>
            <a:r>
              <a:rPr lang="en-GB" altLang="en-US" sz="1400" dirty="0">
                <a:latin typeface="Arial" panose="020B0604020202020204" pitchFamily="34" charset="0"/>
                <a:cs typeface="Arial" panose="020B0604020202020204" pitchFamily="34" charset="0"/>
              </a:rPr>
              <a:t>execute. </a:t>
            </a:r>
          </a:p>
        </p:txBody>
      </p:sp>
      <p:pic>
        <p:nvPicPr>
          <p:cNvPr id="15" name="Picture 6" descr="What is a Note?">
            <a:extLst>
              <a:ext uri="{FF2B5EF4-FFF2-40B4-BE49-F238E27FC236}">
                <a16:creationId xmlns:a16="http://schemas.microsoft.com/office/drawing/2014/main" id="{55CBF53F-CAB4-AD0A-D1E7-FC3D7543F5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3423" y="4060539"/>
            <a:ext cx="868366" cy="868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690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66CF6-DDC3-BF08-7F99-B792786E2653}"/>
              </a:ext>
            </a:extLst>
          </p:cNvPr>
          <p:cNvSpPr>
            <a:spLocks noGrp="1"/>
          </p:cNvSpPr>
          <p:nvPr>
            <p:ph type="title"/>
          </p:nvPr>
        </p:nvSpPr>
        <p:spPr>
          <a:xfrm>
            <a:off x="838200" y="381419"/>
            <a:ext cx="6084536" cy="632219"/>
          </a:xfrm>
        </p:spPr>
        <p:txBody>
          <a:bodyPr/>
          <a:lstStyle/>
          <a:p>
            <a:r>
              <a:rPr lang="en-GB" dirty="0"/>
              <a:t>while loop</a:t>
            </a:r>
          </a:p>
        </p:txBody>
      </p:sp>
      <p:sp>
        <p:nvSpPr>
          <p:cNvPr id="11" name="TextBox 10">
            <a:extLst>
              <a:ext uri="{FF2B5EF4-FFF2-40B4-BE49-F238E27FC236}">
                <a16:creationId xmlns:a16="http://schemas.microsoft.com/office/drawing/2014/main" id="{CB4FD84D-FD05-5000-F61E-ECED4C0336A1}"/>
              </a:ext>
            </a:extLst>
          </p:cNvPr>
          <p:cNvSpPr txBox="1"/>
          <p:nvPr/>
        </p:nvSpPr>
        <p:spPr>
          <a:xfrm>
            <a:off x="8106667" y="697528"/>
            <a:ext cx="1851163" cy="2246769"/>
          </a:xfrm>
          <a:prstGeom prst="rect">
            <a:avLst/>
          </a:prstGeom>
          <a:noFill/>
        </p:spPr>
        <p:txBody>
          <a:bodyPr wrap="square">
            <a:spAutoFit/>
          </a:bodyPr>
          <a:lstStyle/>
          <a:p>
            <a:pPr marL="0" marR="0">
              <a:spcBef>
                <a:spcPts val="0"/>
              </a:spcBef>
              <a:spcAft>
                <a:spcPts val="0"/>
              </a:spcAft>
            </a:pPr>
            <a:r>
              <a:rPr lang="en-GB" sz="1400" dirty="0">
                <a:solidFill>
                  <a:srgbClr val="000000"/>
                </a:solidFill>
                <a:effectLst/>
                <a:latin typeface="Consolas" panose="020B0609020204030204" pitchFamily="49" charset="0"/>
              </a:rPr>
              <a:t>2</a:t>
            </a:r>
          </a:p>
          <a:p>
            <a:pPr marL="0" marR="0">
              <a:spcBef>
                <a:spcPts val="0"/>
              </a:spcBef>
              <a:spcAft>
                <a:spcPts val="0"/>
              </a:spcAft>
            </a:pPr>
            <a:r>
              <a:rPr lang="en-GB" sz="1400" dirty="0">
                <a:solidFill>
                  <a:srgbClr val="000000"/>
                </a:solidFill>
                <a:effectLst/>
                <a:latin typeface="Consolas" panose="020B0609020204030204" pitchFamily="49" charset="0"/>
              </a:rPr>
              <a:t>4</a:t>
            </a:r>
          </a:p>
          <a:p>
            <a:pPr marL="0" marR="0">
              <a:spcBef>
                <a:spcPts val="0"/>
              </a:spcBef>
              <a:spcAft>
                <a:spcPts val="0"/>
              </a:spcAft>
            </a:pPr>
            <a:r>
              <a:rPr lang="en-GB" sz="1400" dirty="0">
                <a:solidFill>
                  <a:srgbClr val="000000"/>
                </a:solidFill>
                <a:effectLst/>
                <a:latin typeface="Consolas" panose="020B0609020204030204" pitchFamily="49" charset="0"/>
              </a:rPr>
              <a:t>6</a:t>
            </a:r>
          </a:p>
          <a:p>
            <a:pPr marL="0" marR="0">
              <a:spcBef>
                <a:spcPts val="0"/>
              </a:spcBef>
              <a:spcAft>
                <a:spcPts val="0"/>
              </a:spcAft>
            </a:pPr>
            <a:r>
              <a:rPr lang="en-GB" sz="1400" dirty="0">
                <a:solidFill>
                  <a:srgbClr val="000000"/>
                </a:solidFill>
                <a:effectLst/>
                <a:latin typeface="Consolas" panose="020B0609020204030204" pitchFamily="49" charset="0"/>
              </a:rPr>
              <a:t>8</a:t>
            </a:r>
          </a:p>
          <a:p>
            <a:pPr marL="0" marR="0">
              <a:spcBef>
                <a:spcPts val="0"/>
              </a:spcBef>
              <a:spcAft>
                <a:spcPts val="0"/>
              </a:spcAft>
            </a:pPr>
            <a:r>
              <a:rPr lang="en-GB" sz="1400" dirty="0">
                <a:solidFill>
                  <a:srgbClr val="000000"/>
                </a:solidFill>
                <a:effectLst/>
                <a:latin typeface="Consolas" panose="020B0609020204030204" pitchFamily="49" charset="0"/>
              </a:rPr>
              <a:t>10</a:t>
            </a:r>
          </a:p>
          <a:p>
            <a:pPr marL="0" marR="0">
              <a:spcBef>
                <a:spcPts val="0"/>
              </a:spcBef>
              <a:spcAft>
                <a:spcPts val="0"/>
              </a:spcAft>
            </a:pPr>
            <a:r>
              <a:rPr lang="en-GB" sz="1400" dirty="0">
                <a:solidFill>
                  <a:srgbClr val="000000"/>
                </a:solidFill>
                <a:effectLst/>
                <a:latin typeface="Consolas" panose="020B0609020204030204" pitchFamily="49" charset="0"/>
              </a:rPr>
              <a:t>12</a:t>
            </a:r>
          </a:p>
          <a:p>
            <a:pPr marL="0" marR="0">
              <a:spcBef>
                <a:spcPts val="0"/>
              </a:spcBef>
              <a:spcAft>
                <a:spcPts val="0"/>
              </a:spcAft>
            </a:pPr>
            <a:r>
              <a:rPr lang="en-GB" sz="1400" dirty="0">
                <a:solidFill>
                  <a:srgbClr val="000000"/>
                </a:solidFill>
                <a:effectLst/>
                <a:latin typeface="Consolas" panose="020B0609020204030204" pitchFamily="49" charset="0"/>
              </a:rPr>
              <a:t>14</a:t>
            </a:r>
          </a:p>
          <a:p>
            <a:pPr marL="0" marR="0">
              <a:spcBef>
                <a:spcPts val="0"/>
              </a:spcBef>
              <a:spcAft>
                <a:spcPts val="0"/>
              </a:spcAft>
            </a:pPr>
            <a:r>
              <a:rPr lang="en-GB" sz="1400" dirty="0">
                <a:solidFill>
                  <a:srgbClr val="000000"/>
                </a:solidFill>
                <a:effectLst/>
                <a:latin typeface="Consolas" panose="020B0609020204030204" pitchFamily="49" charset="0"/>
              </a:rPr>
              <a:t>16</a:t>
            </a:r>
          </a:p>
          <a:p>
            <a:pPr marL="0" marR="0">
              <a:spcBef>
                <a:spcPts val="0"/>
              </a:spcBef>
              <a:spcAft>
                <a:spcPts val="0"/>
              </a:spcAft>
            </a:pPr>
            <a:r>
              <a:rPr lang="en-GB" sz="1400" dirty="0">
                <a:solidFill>
                  <a:srgbClr val="000000"/>
                </a:solidFill>
                <a:effectLst/>
                <a:latin typeface="Consolas" panose="020B0609020204030204" pitchFamily="49" charset="0"/>
              </a:rPr>
              <a:t>18</a:t>
            </a:r>
          </a:p>
          <a:p>
            <a:pPr marL="0" marR="0">
              <a:spcBef>
                <a:spcPts val="0"/>
              </a:spcBef>
              <a:spcAft>
                <a:spcPts val="0"/>
              </a:spcAft>
            </a:pPr>
            <a:r>
              <a:rPr lang="en-GB" sz="1400" dirty="0">
                <a:solidFill>
                  <a:srgbClr val="000000"/>
                </a:solidFill>
                <a:effectLst/>
                <a:latin typeface="Consolas" panose="020B0609020204030204" pitchFamily="49" charset="0"/>
              </a:rPr>
              <a:t>20</a:t>
            </a:r>
          </a:p>
        </p:txBody>
      </p:sp>
      <p:cxnSp>
        <p:nvCxnSpPr>
          <p:cNvPr id="13" name="AutoShape 3">
            <a:extLst>
              <a:ext uri="{FF2B5EF4-FFF2-40B4-BE49-F238E27FC236}">
                <a16:creationId xmlns:a16="http://schemas.microsoft.com/office/drawing/2014/main" id="{DE1FF206-71AD-3406-EEDD-3B4E05C1EB1B}"/>
              </a:ext>
              <a:ext uri="{C183D7F6-B498-43B3-948B-1728B52AA6E4}">
                <adec:decorative xmlns:adec="http://schemas.microsoft.com/office/drawing/2017/decorative" val="1"/>
              </a:ext>
            </a:extLst>
          </p:cNvPr>
          <p:cNvCxnSpPr>
            <a:cxnSpLocks noChangeShapeType="1"/>
          </p:cNvCxnSpPr>
          <p:nvPr/>
        </p:nvCxnSpPr>
        <p:spPr bwMode="auto">
          <a:xfrm>
            <a:off x="6531092" y="2155702"/>
            <a:ext cx="1429789"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4" name="Picture 3">
            <a:extLst>
              <a:ext uri="{FF2B5EF4-FFF2-40B4-BE49-F238E27FC236}">
                <a16:creationId xmlns:a16="http://schemas.microsoft.com/office/drawing/2014/main" id="{A7B4C7F7-07CA-4308-435A-582127C511AA}"/>
              </a:ext>
            </a:extLst>
          </p:cNvPr>
          <p:cNvPicPr>
            <a:picLocks noChangeAspect="1"/>
          </p:cNvPicPr>
          <p:nvPr/>
        </p:nvPicPr>
        <p:blipFill>
          <a:blip r:embed="rId3"/>
          <a:stretch>
            <a:fillRect/>
          </a:stretch>
        </p:blipFill>
        <p:spPr>
          <a:xfrm>
            <a:off x="991009" y="1170887"/>
            <a:ext cx="5269396" cy="1969629"/>
          </a:xfrm>
          <a:prstGeom prst="rect">
            <a:avLst/>
          </a:prstGeom>
        </p:spPr>
      </p:pic>
      <p:sp>
        <p:nvSpPr>
          <p:cNvPr id="7" name="TextBox 6">
            <a:extLst>
              <a:ext uri="{FF2B5EF4-FFF2-40B4-BE49-F238E27FC236}">
                <a16:creationId xmlns:a16="http://schemas.microsoft.com/office/drawing/2014/main" id="{55FB2223-69F0-024A-5FB0-A3691EF38A52}"/>
              </a:ext>
            </a:extLst>
          </p:cNvPr>
          <p:cNvSpPr txBox="1"/>
          <p:nvPr/>
        </p:nvSpPr>
        <p:spPr>
          <a:xfrm>
            <a:off x="8744820" y="1513135"/>
            <a:ext cx="2861397" cy="307777"/>
          </a:xfrm>
          <a:prstGeom prst="rect">
            <a:avLst/>
          </a:prstGeom>
          <a:solidFill>
            <a:schemeClr val="bg1">
              <a:lumMod val="20000"/>
              <a:lumOff val="80000"/>
            </a:schemeClr>
          </a:solidFill>
        </p:spPr>
        <p:txBody>
          <a:bodyPr wrap="square">
            <a:spAutoFit/>
          </a:bodyPr>
          <a:lstStyle/>
          <a:p>
            <a:r>
              <a:rPr lang="en-GB" altLang="en-US" sz="1400" dirty="0">
                <a:latin typeface="Arial" panose="020B0604020202020204" pitchFamily="34" charset="0"/>
                <a:cs typeface="Arial" panose="020B0604020202020204" pitchFamily="34" charset="0"/>
              </a:rPr>
              <a:t>Even numbers between 2 and 20 </a:t>
            </a:r>
          </a:p>
        </p:txBody>
      </p:sp>
      <p:pic>
        <p:nvPicPr>
          <p:cNvPr id="9" name="Picture 2">
            <a:extLst>
              <a:ext uri="{FF2B5EF4-FFF2-40B4-BE49-F238E27FC236}">
                <a16:creationId xmlns:a16="http://schemas.microsoft.com/office/drawing/2014/main" id="{A7E4A9A9-EEB3-7BE0-2F0E-D1EF9DC748AB}"/>
              </a:ext>
            </a:extLst>
          </p:cNvPr>
          <p:cNvPicPr>
            <a:picLocks noChangeAspect="1" noChangeArrowheads="1"/>
          </p:cNvPicPr>
          <p:nvPr/>
        </p:nvPicPr>
        <p:blipFill>
          <a:blip r:embed="rId4" cstate="print"/>
          <a:srcRect/>
          <a:stretch>
            <a:fillRect/>
          </a:stretch>
        </p:blipFill>
        <p:spPr bwMode="auto">
          <a:xfrm rot="421650">
            <a:off x="971667" y="3926490"/>
            <a:ext cx="2102524" cy="2310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7B68B43F-9E15-87E9-4FA8-D03A9E2A30AC}"/>
              </a:ext>
            </a:extLst>
          </p:cNvPr>
          <p:cNvSpPr txBox="1"/>
          <p:nvPr/>
        </p:nvSpPr>
        <p:spPr>
          <a:xfrm>
            <a:off x="3416949" y="4636979"/>
            <a:ext cx="7500476" cy="1661993"/>
          </a:xfrm>
          <a:prstGeom prst="rect">
            <a:avLst/>
          </a:prstGeom>
          <a:noFill/>
        </p:spPr>
        <p:txBody>
          <a:bodyPr wrap="square">
            <a:spAutoFit/>
          </a:bodyPr>
          <a:lstStyle/>
          <a:p>
            <a:r>
              <a:rPr lang="en-GB" altLang="en-US" sz="1400" dirty="0"/>
              <a:t>Create an application that randomly generates a number between 1 and 10 (inclusive).  </a:t>
            </a:r>
            <a:br>
              <a:rPr lang="en-GB" altLang="en-US" sz="1400" dirty="0"/>
            </a:br>
            <a:r>
              <a:rPr lang="en-GB" altLang="en-US" sz="1400" dirty="0"/>
              <a:t>It then continually prompts the user to guess the number until they get it right. </a:t>
            </a:r>
          </a:p>
          <a:p>
            <a:endParaRPr lang="en-GB" altLang="en-US" sz="1400" dirty="0"/>
          </a:p>
          <a:p>
            <a:r>
              <a:rPr lang="en-GB" altLang="en-US" sz="1400" b="1" dirty="0"/>
              <a:t>Hints</a:t>
            </a:r>
            <a:r>
              <a:rPr lang="en-GB" altLang="en-US" sz="1400" dirty="0"/>
              <a:t> : you’ll need the </a:t>
            </a:r>
            <a:r>
              <a:rPr lang="en-GB" altLang="en-US" sz="1400" b="1" dirty="0"/>
              <a:t>Scanner</a:t>
            </a:r>
            <a:r>
              <a:rPr lang="en-GB" altLang="en-US" sz="1400" dirty="0"/>
              <a:t> and the </a:t>
            </a:r>
            <a:r>
              <a:rPr lang="en-GB" altLang="en-US" sz="1400" b="1" dirty="0"/>
              <a:t>Random</a:t>
            </a:r>
            <a:r>
              <a:rPr lang="en-GB" altLang="en-US" sz="1400" dirty="0"/>
              <a:t> class. </a:t>
            </a:r>
            <a:br>
              <a:rPr lang="en-GB" altLang="en-US" sz="1400" dirty="0"/>
            </a:br>
            <a:r>
              <a:rPr lang="en-GB" altLang="en-US" sz="1400" dirty="0"/>
              <a:t>Think about the Condition that will need to be satisfied to enter / leave the loop. </a:t>
            </a:r>
            <a:br>
              <a:rPr lang="en-GB" altLang="en-US" sz="1400" dirty="0"/>
            </a:br>
            <a:r>
              <a:rPr lang="en-GB" altLang="en-US" sz="1400" dirty="0" err="1"/>
              <a:t>Eg</a:t>
            </a:r>
            <a:r>
              <a:rPr lang="en-GB" altLang="en-US" sz="1400" dirty="0"/>
              <a:t> while the user’s guess is not the same as the random number then prompt again</a:t>
            </a:r>
          </a:p>
          <a:p>
            <a:endParaRPr lang="en-GB" altLang="en-US" dirty="0"/>
          </a:p>
        </p:txBody>
      </p:sp>
      <p:sp>
        <p:nvSpPr>
          <p:cNvPr id="14" name="TextBox 13">
            <a:extLst>
              <a:ext uri="{FF2B5EF4-FFF2-40B4-BE49-F238E27FC236}">
                <a16:creationId xmlns:a16="http://schemas.microsoft.com/office/drawing/2014/main" id="{3F2AF00E-D7FB-4B35-3D4E-57DC54687EFD}"/>
              </a:ext>
            </a:extLst>
          </p:cNvPr>
          <p:cNvSpPr txBox="1"/>
          <p:nvPr/>
        </p:nvSpPr>
        <p:spPr>
          <a:xfrm>
            <a:off x="3495748" y="4165449"/>
            <a:ext cx="2179496" cy="369332"/>
          </a:xfrm>
          <a:prstGeom prst="rect">
            <a:avLst/>
          </a:prstGeom>
          <a:solidFill>
            <a:schemeClr val="bg1">
              <a:lumMod val="20000"/>
              <a:lumOff val="80000"/>
            </a:schemeClr>
          </a:solidFill>
        </p:spPr>
        <p:txBody>
          <a:bodyPr wrap="square">
            <a:spAutoFit/>
          </a:bodyPr>
          <a:lstStyle/>
          <a:p>
            <a:r>
              <a:rPr lang="en-GB" altLang="en-US" dirty="0"/>
              <a:t>While loop exercise</a:t>
            </a:r>
          </a:p>
        </p:txBody>
      </p:sp>
    </p:spTree>
    <p:extLst>
      <p:ext uri="{BB962C8B-B14F-4D97-AF65-F5344CB8AC3E}">
        <p14:creationId xmlns:p14="http://schemas.microsoft.com/office/powerpoint/2010/main" val="3286424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38B82-A9C8-8F85-44E5-9C550FAF1B8E}"/>
              </a:ext>
            </a:extLst>
          </p:cNvPr>
          <p:cNvSpPr>
            <a:spLocks noGrp="1"/>
          </p:cNvSpPr>
          <p:nvPr>
            <p:ph type="title"/>
          </p:nvPr>
        </p:nvSpPr>
        <p:spPr/>
        <p:txBody>
          <a:bodyPr/>
          <a:lstStyle/>
          <a:p>
            <a:r>
              <a:rPr lang="en-GB" dirty="0"/>
              <a:t>do .. while loop</a:t>
            </a:r>
          </a:p>
        </p:txBody>
      </p:sp>
      <p:sp>
        <p:nvSpPr>
          <p:cNvPr id="4" name="Text Placeholder 3">
            <a:extLst>
              <a:ext uri="{FF2B5EF4-FFF2-40B4-BE49-F238E27FC236}">
                <a16:creationId xmlns:a16="http://schemas.microsoft.com/office/drawing/2014/main" id="{A5443B76-BEE2-E626-B74A-9695ADEAAD7E}"/>
              </a:ext>
            </a:extLst>
          </p:cNvPr>
          <p:cNvSpPr>
            <a:spLocks noGrp="1"/>
          </p:cNvSpPr>
          <p:nvPr>
            <p:ph type="body" sz="quarter" idx="10"/>
          </p:nvPr>
        </p:nvSpPr>
        <p:spPr>
          <a:xfrm>
            <a:off x="838200" y="1107852"/>
            <a:ext cx="5708472" cy="4894155"/>
          </a:xfrm>
        </p:spPr>
        <p:txBody>
          <a:bodyPr/>
          <a:lstStyle/>
          <a:p>
            <a:r>
              <a:rPr lang="en-GB" altLang="en-US" dirty="0">
                <a:solidFill>
                  <a:schemeClr val="tx1"/>
                </a:solidFill>
              </a:rPr>
              <a:t>Similar to the </a:t>
            </a:r>
            <a:r>
              <a:rPr lang="en-GB" altLang="en-US" b="1" dirty="0">
                <a:solidFill>
                  <a:schemeClr val="tx1"/>
                </a:solidFill>
              </a:rPr>
              <a:t>while</a:t>
            </a:r>
            <a:r>
              <a:rPr lang="en-GB" altLang="en-US" dirty="0">
                <a:solidFill>
                  <a:schemeClr val="tx1"/>
                </a:solidFill>
              </a:rPr>
              <a:t> statement but …</a:t>
            </a:r>
          </a:p>
          <a:p>
            <a:r>
              <a:rPr lang="en-GB" altLang="en-US" dirty="0">
                <a:solidFill>
                  <a:schemeClr val="tx1"/>
                </a:solidFill>
              </a:rPr>
              <a:t>The </a:t>
            </a:r>
            <a:r>
              <a:rPr lang="en-GB" altLang="en-US" b="1" dirty="0">
                <a:solidFill>
                  <a:schemeClr val="tx1"/>
                </a:solidFill>
              </a:rPr>
              <a:t>while</a:t>
            </a:r>
            <a:r>
              <a:rPr lang="en-GB" altLang="en-US" dirty="0">
                <a:solidFill>
                  <a:schemeClr val="tx1"/>
                </a:solidFill>
              </a:rPr>
              <a:t> statement, tests the loop-continuation condition at the </a:t>
            </a:r>
            <a:r>
              <a:rPr lang="en-GB" altLang="en-US" b="1" dirty="0">
                <a:solidFill>
                  <a:schemeClr val="tx1"/>
                </a:solidFill>
              </a:rPr>
              <a:t>beginning</a:t>
            </a:r>
            <a:r>
              <a:rPr lang="en-GB" altLang="en-US" dirty="0">
                <a:solidFill>
                  <a:schemeClr val="tx1"/>
                </a:solidFill>
              </a:rPr>
              <a:t> of the loop, before executing the loop’s body; if the condition is </a:t>
            </a:r>
            <a:r>
              <a:rPr lang="en-GB" altLang="en-US" b="1" dirty="0">
                <a:solidFill>
                  <a:schemeClr val="tx1"/>
                </a:solidFill>
              </a:rPr>
              <a:t>false</a:t>
            </a:r>
            <a:r>
              <a:rPr lang="en-GB" altLang="en-US" dirty="0">
                <a:solidFill>
                  <a:schemeClr val="tx1"/>
                </a:solidFill>
              </a:rPr>
              <a:t>, the body </a:t>
            </a:r>
            <a:r>
              <a:rPr lang="en-GB" altLang="en-US" b="1" dirty="0">
                <a:solidFill>
                  <a:schemeClr val="tx1"/>
                </a:solidFill>
              </a:rPr>
              <a:t>never</a:t>
            </a:r>
            <a:r>
              <a:rPr lang="en-GB" altLang="en-US" i="1" dirty="0">
                <a:solidFill>
                  <a:schemeClr val="tx1"/>
                </a:solidFill>
              </a:rPr>
              <a:t> </a:t>
            </a:r>
            <a:r>
              <a:rPr lang="en-GB" altLang="en-US" dirty="0">
                <a:solidFill>
                  <a:schemeClr val="tx1"/>
                </a:solidFill>
              </a:rPr>
              <a:t>executes. </a:t>
            </a:r>
          </a:p>
          <a:p>
            <a:r>
              <a:rPr lang="en-GB" altLang="en-US" dirty="0">
                <a:solidFill>
                  <a:schemeClr val="tx1"/>
                </a:solidFill>
              </a:rPr>
              <a:t>The </a:t>
            </a:r>
            <a:r>
              <a:rPr lang="en-GB" altLang="en-US" b="1" dirty="0">
                <a:solidFill>
                  <a:schemeClr val="tx1"/>
                </a:solidFill>
              </a:rPr>
              <a:t>do…while</a:t>
            </a:r>
            <a:r>
              <a:rPr lang="en-GB" altLang="en-US" dirty="0">
                <a:solidFill>
                  <a:schemeClr val="tx1"/>
                </a:solidFill>
              </a:rPr>
              <a:t> statement tests the loop-continuation condition </a:t>
            </a:r>
            <a:r>
              <a:rPr lang="en-GB" altLang="en-US" b="1" i="1" dirty="0">
                <a:solidFill>
                  <a:schemeClr val="tx1"/>
                </a:solidFill>
              </a:rPr>
              <a:t>after</a:t>
            </a:r>
            <a:r>
              <a:rPr lang="en-GB" altLang="en-US" i="1" dirty="0">
                <a:solidFill>
                  <a:schemeClr val="tx1"/>
                </a:solidFill>
              </a:rPr>
              <a:t> </a:t>
            </a:r>
            <a:r>
              <a:rPr lang="en-GB" altLang="en-US" dirty="0">
                <a:solidFill>
                  <a:schemeClr val="tx1"/>
                </a:solidFill>
              </a:rPr>
              <a:t>executing the loop’s body; therefore, </a:t>
            </a:r>
            <a:r>
              <a:rPr lang="en-GB" altLang="en-US" b="1" i="1" u="sng" dirty="0">
                <a:solidFill>
                  <a:schemeClr val="tx1"/>
                </a:solidFill>
              </a:rPr>
              <a:t>the body always executes at least once</a:t>
            </a:r>
            <a:r>
              <a:rPr lang="en-GB" altLang="en-US" b="1" u="sng" dirty="0">
                <a:solidFill>
                  <a:schemeClr val="tx1"/>
                </a:solidFill>
              </a:rPr>
              <a:t>. </a:t>
            </a:r>
          </a:p>
          <a:p>
            <a:r>
              <a:rPr lang="en-GB" altLang="en-US" dirty="0">
                <a:solidFill>
                  <a:schemeClr val="tx1"/>
                </a:solidFill>
              </a:rPr>
              <a:t>When a </a:t>
            </a:r>
            <a:r>
              <a:rPr lang="en-GB" altLang="en-US" b="1" dirty="0">
                <a:solidFill>
                  <a:schemeClr val="tx1"/>
                </a:solidFill>
              </a:rPr>
              <a:t>do…while</a:t>
            </a:r>
            <a:r>
              <a:rPr lang="en-GB" altLang="en-US" dirty="0">
                <a:solidFill>
                  <a:schemeClr val="tx1"/>
                </a:solidFill>
              </a:rPr>
              <a:t> statement terminates, execution continues with the next statement in sequence.</a:t>
            </a:r>
          </a:p>
          <a:p>
            <a:endParaRPr lang="en-GB" dirty="0"/>
          </a:p>
        </p:txBody>
      </p:sp>
      <p:sp>
        <p:nvSpPr>
          <p:cNvPr id="5" name="Content Placeholder 2">
            <a:extLst>
              <a:ext uri="{FF2B5EF4-FFF2-40B4-BE49-F238E27FC236}">
                <a16:creationId xmlns:a16="http://schemas.microsoft.com/office/drawing/2014/main" id="{56A1B12F-6CD0-A6B8-2EE0-A878434E3E70}"/>
              </a:ext>
            </a:extLst>
          </p:cNvPr>
          <p:cNvSpPr txBox="1">
            <a:spLocks/>
          </p:cNvSpPr>
          <p:nvPr/>
        </p:nvSpPr>
        <p:spPr>
          <a:xfrm>
            <a:off x="7023510" y="1243173"/>
            <a:ext cx="4699303" cy="1571625"/>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GB" altLang="en-US" sz="1800" b="1" dirty="0">
                <a:solidFill>
                  <a:srgbClr val="00B050"/>
                </a:solidFill>
                <a:latin typeface="Consolas" panose="020B0609020204030204" pitchFamily="49" charset="0"/>
              </a:rPr>
              <a:t>do</a:t>
            </a:r>
            <a:r>
              <a:rPr lang="en-GB" altLang="en-US" sz="1800" b="1" dirty="0">
                <a:latin typeface="Consolas" panose="020B0609020204030204" pitchFamily="49" charset="0"/>
              </a:rPr>
              <a:t> {</a:t>
            </a:r>
          </a:p>
          <a:p>
            <a:pPr marL="0" indent="0">
              <a:buFontTx/>
              <a:buNone/>
            </a:pPr>
            <a:r>
              <a:rPr lang="en-GB" altLang="en-US" sz="1800" b="1" i="1" dirty="0">
                <a:latin typeface="Consolas" panose="020B0609020204030204" pitchFamily="49" charset="0"/>
              </a:rPr>
              <a:t>	statement(s)</a:t>
            </a:r>
          </a:p>
          <a:p>
            <a:pPr marL="0" indent="0">
              <a:buFontTx/>
              <a:buNone/>
            </a:pPr>
            <a:r>
              <a:rPr lang="en-GB" altLang="en-US" sz="1800" b="1" dirty="0">
                <a:latin typeface="Consolas" panose="020B0609020204030204" pitchFamily="49" charset="0"/>
              </a:rPr>
              <a:t>} </a:t>
            </a:r>
            <a:r>
              <a:rPr lang="en-GB" altLang="en-US" sz="1800" b="1" dirty="0">
                <a:solidFill>
                  <a:srgbClr val="00B050"/>
                </a:solidFill>
                <a:latin typeface="Consolas" panose="020B0609020204030204" pitchFamily="49" charset="0"/>
              </a:rPr>
              <a:t>while</a:t>
            </a:r>
            <a:r>
              <a:rPr lang="en-GB" altLang="en-US" sz="1800" b="1" dirty="0">
                <a:latin typeface="Consolas" panose="020B0609020204030204" pitchFamily="49" charset="0"/>
              </a:rPr>
              <a:t> ( </a:t>
            </a:r>
            <a:r>
              <a:rPr lang="en-GB" altLang="en-US" sz="1800" b="1" i="1" dirty="0">
                <a:solidFill>
                  <a:srgbClr val="00B050"/>
                </a:solidFill>
                <a:latin typeface="Consolas" panose="020B0609020204030204" pitchFamily="49" charset="0"/>
              </a:rPr>
              <a:t>condition</a:t>
            </a:r>
            <a:r>
              <a:rPr lang="en-GB" altLang="en-US" sz="1800" b="1" i="1" dirty="0">
                <a:latin typeface="Consolas" panose="020B0609020204030204" pitchFamily="49" charset="0"/>
              </a:rPr>
              <a:t> </a:t>
            </a:r>
            <a:r>
              <a:rPr lang="en-GB" altLang="en-US" sz="1800" b="1" dirty="0">
                <a:latin typeface="Consolas" panose="020B0609020204030204" pitchFamily="49" charset="0"/>
              </a:rPr>
              <a:t>);</a:t>
            </a:r>
            <a:r>
              <a:rPr lang="en-GB" altLang="en-US" b="1" dirty="0"/>
              <a:t>	</a:t>
            </a:r>
          </a:p>
        </p:txBody>
      </p:sp>
      <p:pic>
        <p:nvPicPr>
          <p:cNvPr id="7" name="Picture 6">
            <a:extLst>
              <a:ext uri="{FF2B5EF4-FFF2-40B4-BE49-F238E27FC236}">
                <a16:creationId xmlns:a16="http://schemas.microsoft.com/office/drawing/2014/main" id="{8A401B0C-5FCC-5291-1663-D869EE85118E}"/>
              </a:ext>
            </a:extLst>
          </p:cNvPr>
          <p:cNvPicPr>
            <a:picLocks noChangeAspect="1"/>
          </p:cNvPicPr>
          <p:nvPr/>
        </p:nvPicPr>
        <p:blipFill>
          <a:blip r:embed="rId2"/>
          <a:stretch>
            <a:fillRect/>
          </a:stretch>
        </p:blipFill>
        <p:spPr>
          <a:xfrm>
            <a:off x="2069922" y="3778473"/>
            <a:ext cx="4476750" cy="1971675"/>
          </a:xfrm>
          <a:prstGeom prst="rect">
            <a:avLst/>
          </a:prstGeom>
        </p:spPr>
      </p:pic>
      <p:sp>
        <p:nvSpPr>
          <p:cNvPr id="8" name="TextBox 7">
            <a:extLst>
              <a:ext uri="{FF2B5EF4-FFF2-40B4-BE49-F238E27FC236}">
                <a16:creationId xmlns:a16="http://schemas.microsoft.com/office/drawing/2014/main" id="{0C547BCC-7E51-C137-6002-288E37BE04C1}"/>
              </a:ext>
            </a:extLst>
          </p:cNvPr>
          <p:cNvSpPr txBox="1"/>
          <p:nvPr/>
        </p:nvSpPr>
        <p:spPr>
          <a:xfrm>
            <a:off x="8689715" y="3615821"/>
            <a:ext cx="1205120" cy="2246769"/>
          </a:xfrm>
          <a:prstGeom prst="rect">
            <a:avLst/>
          </a:prstGeom>
          <a:noFill/>
        </p:spPr>
        <p:txBody>
          <a:bodyPr wrap="square">
            <a:spAutoFit/>
          </a:bodyPr>
          <a:lstStyle/>
          <a:p>
            <a:pPr marL="0" marR="0">
              <a:spcBef>
                <a:spcPts val="0"/>
              </a:spcBef>
              <a:spcAft>
                <a:spcPts val="0"/>
              </a:spcAft>
            </a:pPr>
            <a:r>
              <a:rPr lang="en-GB" sz="1400" dirty="0">
                <a:solidFill>
                  <a:srgbClr val="000000"/>
                </a:solidFill>
                <a:effectLst/>
                <a:latin typeface="Consolas" panose="020B0609020204030204" pitchFamily="49" charset="0"/>
              </a:rPr>
              <a:t>1</a:t>
            </a:r>
          </a:p>
          <a:p>
            <a:pPr marL="0" marR="0">
              <a:spcBef>
                <a:spcPts val="0"/>
              </a:spcBef>
              <a:spcAft>
                <a:spcPts val="0"/>
              </a:spcAft>
            </a:pPr>
            <a:r>
              <a:rPr lang="en-GB" sz="1400" dirty="0">
                <a:solidFill>
                  <a:srgbClr val="000000"/>
                </a:solidFill>
                <a:effectLst/>
                <a:latin typeface="Consolas" panose="020B0609020204030204" pitchFamily="49" charset="0"/>
              </a:rPr>
              <a:t>2</a:t>
            </a:r>
          </a:p>
          <a:p>
            <a:pPr marL="0" marR="0">
              <a:spcBef>
                <a:spcPts val="0"/>
              </a:spcBef>
              <a:spcAft>
                <a:spcPts val="0"/>
              </a:spcAft>
            </a:pPr>
            <a:r>
              <a:rPr lang="en-GB" sz="1400" dirty="0">
                <a:solidFill>
                  <a:srgbClr val="000000"/>
                </a:solidFill>
                <a:effectLst/>
                <a:latin typeface="Consolas" panose="020B0609020204030204" pitchFamily="49" charset="0"/>
              </a:rPr>
              <a:t>3</a:t>
            </a:r>
          </a:p>
          <a:p>
            <a:pPr marL="0" marR="0">
              <a:spcBef>
                <a:spcPts val="0"/>
              </a:spcBef>
              <a:spcAft>
                <a:spcPts val="0"/>
              </a:spcAft>
            </a:pPr>
            <a:r>
              <a:rPr lang="en-GB" sz="1400" dirty="0">
                <a:solidFill>
                  <a:srgbClr val="000000"/>
                </a:solidFill>
                <a:effectLst/>
                <a:latin typeface="Consolas" panose="020B0609020204030204" pitchFamily="49" charset="0"/>
              </a:rPr>
              <a:t>4</a:t>
            </a:r>
          </a:p>
          <a:p>
            <a:pPr marL="0" marR="0">
              <a:spcBef>
                <a:spcPts val="0"/>
              </a:spcBef>
              <a:spcAft>
                <a:spcPts val="0"/>
              </a:spcAft>
            </a:pPr>
            <a:r>
              <a:rPr lang="en-GB" sz="1400" dirty="0">
                <a:solidFill>
                  <a:srgbClr val="000000"/>
                </a:solidFill>
                <a:effectLst/>
                <a:latin typeface="Consolas" panose="020B0609020204030204" pitchFamily="49" charset="0"/>
              </a:rPr>
              <a:t>5</a:t>
            </a:r>
          </a:p>
          <a:p>
            <a:pPr marL="0" marR="0">
              <a:spcBef>
                <a:spcPts val="0"/>
              </a:spcBef>
              <a:spcAft>
                <a:spcPts val="0"/>
              </a:spcAft>
            </a:pPr>
            <a:r>
              <a:rPr lang="en-GB" sz="1400" dirty="0">
                <a:solidFill>
                  <a:srgbClr val="000000"/>
                </a:solidFill>
                <a:effectLst/>
                <a:latin typeface="Consolas" panose="020B0609020204030204" pitchFamily="49" charset="0"/>
              </a:rPr>
              <a:t>6</a:t>
            </a:r>
          </a:p>
          <a:p>
            <a:pPr marL="0" marR="0">
              <a:spcBef>
                <a:spcPts val="0"/>
              </a:spcBef>
              <a:spcAft>
                <a:spcPts val="0"/>
              </a:spcAft>
            </a:pPr>
            <a:r>
              <a:rPr lang="en-GB" sz="1400" dirty="0">
                <a:solidFill>
                  <a:srgbClr val="000000"/>
                </a:solidFill>
                <a:effectLst/>
                <a:latin typeface="Consolas" panose="020B0609020204030204" pitchFamily="49" charset="0"/>
              </a:rPr>
              <a:t>7</a:t>
            </a:r>
          </a:p>
          <a:p>
            <a:pPr marL="0" marR="0">
              <a:spcBef>
                <a:spcPts val="0"/>
              </a:spcBef>
              <a:spcAft>
                <a:spcPts val="0"/>
              </a:spcAft>
            </a:pPr>
            <a:r>
              <a:rPr lang="en-GB" sz="1400" dirty="0">
                <a:solidFill>
                  <a:srgbClr val="000000"/>
                </a:solidFill>
                <a:effectLst/>
                <a:latin typeface="Consolas" panose="020B0609020204030204" pitchFamily="49" charset="0"/>
              </a:rPr>
              <a:t>8</a:t>
            </a:r>
          </a:p>
          <a:p>
            <a:pPr marL="0" marR="0">
              <a:spcBef>
                <a:spcPts val="0"/>
              </a:spcBef>
              <a:spcAft>
                <a:spcPts val="0"/>
              </a:spcAft>
            </a:pPr>
            <a:r>
              <a:rPr lang="en-GB" sz="1400" dirty="0">
                <a:solidFill>
                  <a:srgbClr val="000000"/>
                </a:solidFill>
                <a:effectLst/>
                <a:latin typeface="Consolas" panose="020B0609020204030204" pitchFamily="49" charset="0"/>
              </a:rPr>
              <a:t>9</a:t>
            </a:r>
          </a:p>
          <a:p>
            <a:pPr marL="0" marR="0">
              <a:spcBef>
                <a:spcPts val="0"/>
              </a:spcBef>
              <a:spcAft>
                <a:spcPts val="0"/>
              </a:spcAft>
            </a:pPr>
            <a:r>
              <a:rPr lang="en-GB" sz="1400" dirty="0">
                <a:solidFill>
                  <a:srgbClr val="000000"/>
                </a:solidFill>
                <a:effectLst/>
                <a:latin typeface="Consolas" panose="020B0609020204030204" pitchFamily="49" charset="0"/>
              </a:rPr>
              <a:t>10</a:t>
            </a:r>
          </a:p>
        </p:txBody>
      </p:sp>
      <p:cxnSp>
        <p:nvCxnSpPr>
          <p:cNvPr id="9" name="AutoShape 3">
            <a:extLst>
              <a:ext uri="{FF2B5EF4-FFF2-40B4-BE49-F238E27FC236}">
                <a16:creationId xmlns:a16="http://schemas.microsoft.com/office/drawing/2014/main" id="{E7882085-BD60-F4D8-2894-A0903B4EE9D2}"/>
              </a:ext>
              <a:ext uri="{C183D7F6-B498-43B3-948B-1728B52AA6E4}">
                <adec:decorative xmlns:adec="http://schemas.microsoft.com/office/drawing/2017/decorative" val="1"/>
              </a:ext>
            </a:extLst>
          </p:cNvPr>
          <p:cNvCxnSpPr>
            <a:cxnSpLocks noChangeShapeType="1"/>
          </p:cNvCxnSpPr>
          <p:nvPr/>
        </p:nvCxnSpPr>
        <p:spPr bwMode="auto">
          <a:xfrm>
            <a:off x="7023510" y="4739206"/>
            <a:ext cx="1429789"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00917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66CF6-DDC3-BF08-7F99-B792786E2653}"/>
              </a:ext>
            </a:extLst>
          </p:cNvPr>
          <p:cNvSpPr>
            <a:spLocks noGrp="1"/>
          </p:cNvSpPr>
          <p:nvPr>
            <p:ph type="title"/>
          </p:nvPr>
        </p:nvSpPr>
        <p:spPr>
          <a:xfrm>
            <a:off x="838200" y="381419"/>
            <a:ext cx="6084536" cy="632219"/>
          </a:xfrm>
        </p:spPr>
        <p:txBody>
          <a:bodyPr/>
          <a:lstStyle/>
          <a:p>
            <a:r>
              <a:rPr lang="en-GB" dirty="0"/>
              <a:t>do .. while loop</a:t>
            </a:r>
          </a:p>
        </p:txBody>
      </p:sp>
      <p:sp>
        <p:nvSpPr>
          <p:cNvPr id="11" name="TextBox 10">
            <a:extLst>
              <a:ext uri="{FF2B5EF4-FFF2-40B4-BE49-F238E27FC236}">
                <a16:creationId xmlns:a16="http://schemas.microsoft.com/office/drawing/2014/main" id="{CB4FD84D-FD05-5000-F61E-ECED4C0336A1}"/>
              </a:ext>
            </a:extLst>
          </p:cNvPr>
          <p:cNvSpPr txBox="1"/>
          <p:nvPr/>
        </p:nvSpPr>
        <p:spPr>
          <a:xfrm>
            <a:off x="8394902" y="574113"/>
            <a:ext cx="1851163" cy="2677656"/>
          </a:xfrm>
          <a:prstGeom prst="rect">
            <a:avLst/>
          </a:prstGeom>
          <a:noFill/>
        </p:spPr>
        <p:txBody>
          <a:bodyPr wrap="square">
            <a:spAutoFit/>
          </a:bodyPr>
          <a:lstStyle/>
          <a:p>
            <a:pPr marL="0" marR="0">
              <a:spcBef>
                <a:spcPts val="0"/>
              </a:spcBef>
              <a:spcAft>
                <a:spcPts val="0"/>
              </a:spcAft>
            </a:pPr>
            <a:r>
              <a:rPr lang="en-GB" sz="1400" dirty="0">
                <a:solidFill>
                  <a:srgbClr val="000000"/>
                </a:solidFill>
                <a:effectLst/>
                <a:latin typeface="Consolas" panose="020B0609020204030204" pitchFamily="49" charset="0"/>
              </a:rPr>
              <a:t>10</a:t>
            </a:r>
          </a:p>
          <a:p>
            <a:pPr marL="0" marR="0">
              <a:spcBef>
                <a:spcPts val="0"/>
              </a:spcBef>
              <a:spcAft>
                <a:spcPts val="0"/>
              </a:spcAft>
            </a:pPr>
            <a:r>
              <a:rPr lang="en-GB" sz="1400" dirty="0">
                <a:solidFill>
                  <a:srgbClr val="000000"/>
                </a:solidFill>
                <a:effectLst/>
                <a:latin typeface="Consolas" panose="020B0609020204030204" pitchFamily="49" charset="0"/>
              </a:rPr>
              <a:t>9</a:t>
            </a:r>
          </a:p>
          <a:p>
            <a:pPr marL="0" marR="0">
              <a:spcBef>
                <a:spcPts val="0"/>
              </a:spcBef>
              <a:spcAft>
                <a:spcPts val="0"/>
              </a:spcAft>
            </a:pPr>
            <a:r>
              <a:rPr lang="en-GB" sz="1400" dirty="0">
                <a:solidFill>
                  <a:srgbClr val="000000"/>
                </a:solidFill>
                <a:effectLst/>
                <a:latin typeface="Consolas" panose="020B0609020204030204" pitchFamily="49" charset="0"/>
              </a:rPr>
              <a:t>8</a:t>
            </a:r>
          </a:p>
          <a:p>
            <a:pPr marL="0" marR="0">
              <a:spcBef>
                <a:spcPts val="0"/>
              </a:spcBef>
              <a:spcAft>
                <a:spcPts val="0"/>
              </a:spcAft>
            </a:pPr>
            <a:r>
              <a:rPr lang="en-GB" sz="1400" dirty="0">
                <a:solidFill>
                  <a:srgbClr val="000000"/>
                </a:solidFill>
                <a:effectLst/>
                <a:latin typeface="Consolas" panose="020B0609020204030204" pitchFamily="49" charset="0"/>
              </a:rPr>
              <a:t>7</a:t>
            </a:r>
          </a:p>
          <a:p>
            <a:pPr marL="0" marR="0">
              <a:spcBef>
                <a:spcPts val="0"/>
              </a:spcBef>
              <a:spcAft>
                <a:spcPts val="0"/>
              </a:spcAft>
            </a:pPr>
            <a:r>
              <a:rPr lang="en-GB" sz="1400" dirty="0">
                <a:solidFill>
                  <a:srgbClr val="000000"/>
                </a:solidFill>
                <a:effectLst/>
                <a:latin typeface="Consolas" panose="020B0609020204030204" pitchFamily="49" charset="0"/>
              </a:rPr>
              <a:t>6</a:t>
            </a:r>
          </a:p>
          <a:p>
            <a:pPr marL="0" marR="0">
              <a:spcBef>
                <a:spcPts val="0"/>
              </a:spcBef>
              <a:spcAft>
                <a:spcPts val="0"/>
              </a:spcAft>
            </a:pPr>
            <a:r>
              <a:rPr lang="en-GB" sz="1400" dirty="0">
                <a:solidFill>
                  <a:srgbClr val="000000"/>
                </a:solidFill>
                <a:effectLst/>
                <a:latin typeface="Consolas" panose="020B0609020204030204" pitchFamily="49" charset="0"/>
              </a:rPr>
              <a:t>5</a:t>
            </a:r>
          </a:p>
          <a:p>
            <a:pPr marL="0" marR="0">
              <a:spcBef>
                <a:spcPts val="0"/>
              </a:spcBef>
              <a:spcAft>
                <a:spcPts val="0"/>
              </a:spcAft>
            </a:pPr>
            <a:r>
              <a:rPr lang="en-GB" sz="1400" dirty="0">
                <a:solidFill>
                  <a:srgbClr val="000000"/>
                </a:solidFill>
                <a:effectLst/>
                <a:latin typeface="Consolas" panose="020B0609020204030204" pitchFamily="49" charset="0"/>
              </a:rPr>
              <a:t>4</a:t>
            </a:r>
          </a:p>
          <a:p>
            <a:pPr marL="0" marR="0">
              <a:spcBef>
                <a:spcPts val="0"/>
              </a:spcBef>
              <a:spcAft>
                <a:spcPts val="0"/>
              </a:spcAft>
            </a:pPr>
            <a:r>
              <a:rPr lang="en-GB" sz="1400" dirty="0">
                <a:solidFill>
                  <a:srgbClr val="000000"/>
                </a:solidFill>
                <a:effectLst/>
                <a:latin typeface="Consolas" panose="020B0609020204030204" pitchFamily="49" charset="0"/>
              </a:rPr>
              <a:t>3</a:t>
            </a:r>
          </a:p>
          <a:p>
            <a:pPr marL="0" marR="0">
              <a:spcBef>
                <a:spcPts val="0"/>
              </a:spcBef>
              <a:spcAft>
                <a:spcPts val="0"/>
              </a:spcAft>
            </a:pPr>
            <a:r>
              <a:rPr lang="en-GB" sz="1400" dirty="0">
                <a:solidFill>
                  <a:srgbClr val="000000"/>
                </a:solidFill>
                <a:effectLst/>
                <a:latin typeface="Consolas" panose="020B0609020204030204" pitchFamily="49" charset="0"/>
              </a:rPr>
              <a:t>2</a:t>
            </a:r>
          </a:p>
          <a:p>
            <a:pPr marL="0" marR="0">
              <a:spcBef>
                <a:spcPts val="0"/>
              </a:spcBef>
              <a:spcAft>
                <a:spcPts val="0"/>
              </a:spcAft>
            </a:pPr>
            <a:r>
              <a:rPr lang="en-GB" sz="1400" dirty="0">
                <a:solidFill>
                  <a:srgbClr val="000000"/>
                </a:solidFill>
                <a:effectLst/>
                <a:latin typeface="Consolas" panose="020B0609020204030204" pitchFamily="49" charset="0"/>
              </a:rPr>
              <a:t>1</a:t>
            </a:r>
          </a:p>
          <a:p>
            <a:pPr marL="0" marR="0">
              <a:spcBef>
                <a:spcPts val="0"/>
              </a:spcBef>
              <a:spcAft>
                <a:spcPts val="0"/>
              </a:spcAft>
            </a:pPr>
            <a:r>
              <a:rPr lang="en-GB" sz="1400" dirty="0">
                <a:solidFill>
                  <a:srgbClr val="000000"/>
                </a:solidFill>
                <a:effectLst/>
                <a:latin typeface="Consolas" panose="020B0609020204030204" pitchFamily="49" charset="0"/>
              </a:rPr>
              <a:t>0</a:t>
            </a:r>
          </a:p>
          <a:p>
            <a:pPr marL="0" marR="0">
              <a:spcBef>
                <a:spcPts val="0"/>
              </a:spcBef>
              <a:spcAft>
                <a:spcPts val="0"/>
              </a:spcAft>
            </a:pPr>
            <a:r>
              <a:rPr lang="en-GB" sz="1400" dirty="0">
                <a:solidFill>
                  <a:srgbClr val="000000"/>
                </a:solidFill>
                <a:effectLst/>
                <a:latin typeface="Consolas" panose="020B0609020204030204" pitchFamily="49" charset="0"/>
              </a:rPr>
              <a:t>Blast off !</a:t>
            </a:r>
          </a:p>
        </p:txBody>
      </p:sp>
      <p:cxnSp>
        <p:nvCxnSpPr>
          <p:cNvPr id="13" name="AutoShape 3">
            <a:extLst>
              <a:ext uri="{FF2B5EF4-FFF2-40B4-BE49-F238E27FC236}">
                <a16:creationId xmlns:a16="http://schemas.microsoft.com/office/drawing/2014/main" id="{DE1FF206-71AD-3406-EEDD-3B4E05C1EB1B}"/>
              </a:ext>
              <a:ext uri="{C183D7F6-B498-43B3-948B-1728B52AA6E4}">
                <adec:decorative xmlns:adec="http://schemas.microsoft.com/office/drawing/2017/decorative" val="1"/>
              </a:ext>
            </a:extLst>
          </p:cNvPr>
          <p:cNvCxnSpPr>
            <a:cxnSpLocks noChangeShapeType="1"/>
          </p:cNvCxnSpPr>
          <p:nvPr/>
        </p:nvCxnSpPr>
        <p:spPr bwMode="auto">
          <a:xfrm>
            <a:off x="6531092" y="2155702"/>
            <a:ext cx="1429789"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F53FE3BE-1AE2-2766-B098-220E5C388DAF}"/>
              </a:ext>
            </a:extLst>
          </p:cNvPr>
          <p:cNvSpPr txBox="1"/>
          <p:nvPr/>
        </p:nvSpPr>
        <p:spPr>
          <a:xfrm>
            <a:off x="1956702" y="4268914"/>
            <a:ext cx="5241007" cy="307777"/>
          </a:xfrm>
          <a:prstGeom prst="rect">
            <a:avLst/>
          </a:prstGeom>
          <a:solidFill>
            <a:schemeClr val="bg1">
              <a:lumMod val="20000"/>
              <a:lumOff val="80000"/>
            </a:schemeClr>
          </a:solidFill>
        </p:spPr>
        <p:txBody>
          <a:bodyPr wrap="square">
            <a:spAutoFit/>
          </a:bodyPr>
          <a:lstStyle/>
          <a:p>
            <a:pPr eaLnBrk="1" hangingPunct="1">
              <a:defRPr/>
            </a:pPr>
            <a:r>
              <a:rPr lang="en-GB" sz="1400" dirty="0"/>
              <a:t>An infinite loop – an example of logical programming error </a:t>
            </a:r>
          </a:p>
        </p:txBody>
      </p:sp>
      <p:pic>
        <p:nvPicPr>
          <p:cNvPr id="15" name="Picture 6" descr="What is a Note?">
            <a:extLst>
              <a:ext uri="{FF2B5EF4-FFF2-40B4-BE49-F238E27FC236}">
                <a16:creationId xmlns:a16="http://schemas.microsoft.com/office/drawing/2014/main" id="{55CBF53F-CAB4-AD0A-D1E7-FC3D7543F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88620"/>
            <a:ext cx="868366" cy="8683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DCB56AD-F56A-CEE4-80FA-DBC006D99A0A}"/>
              </a:ext>
            </a:extLst>
          </p:cNvPr>
          <p:cNvPicPr>
            <a:picLocks noChangeAspect="1"/>
          </p:cNvPicPr>
          <p:nvPr/>
        </p:nvPicPr>
        <p:blipFill>
          <a:blip r:embed="rId4"/>
          <a:stretch>
            <a:fillRect/>
          </a:stretch>
        </p:blipFill>
        <p:spPr>
          <a:xfrm>
            <a:off x="1407562" y="1264431"/>
            <a:ext cx="3834283" cy="1782542"/>
          </a:xfrm>
          <a:prstGeom prst="rect">
            <a:avLst/>
          </a:prstGeom>
        </p:spPr>
      </p:pic>
      <p:pic>
        <p:nvPicPr>
          <p:cNvPr id="5" name="Picture 6">
            <a:extLst>
              <a:ext uri="{FF2B5EF4-FFF2-40B4-BE49-F238E27FC236}">
                <a16:creationId xmlns:a16="http://schemas.microsoft.com/office/drawing/2014/main" id="{14869D28-92D3-4261-A528-777E552013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5899" y="4928905"/>
            <a:ext cx="4930101" cy="1631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descr="http://i.images.cdn.fotopedia.com/chmehl-pikKV0tVAn0-original/Countries_of_the_World/America/United_States/Road_to_Monument_Valley.jpg">
            <a:extLst>
              <a:ext uri="{FF2B5EF4-FFF2-40B4-BE49-F238E27FC236}">
                <a16:creationId xmlns:a16="http://schemas.microsoft.com/office/drawing/2014/main" id="{2B32FF59-BEA9-51D6-5C2C-41E01059B670}"/>
              </a:ext>
            </a:extLst>
          </p:cNvPr>
          <p:cNvPicPr>
            <a:picLocks noChangeAspect="1" noChangeArrowheads="1"/>
          </p:cNvPicPr>
          <p:nvPr/>
        </p:nvPicPr>
        <p:blipFill>
          <a:blip r:embed="rId6" cstate="print"/>
          <a:srcRect/>
          <a:stretch>
            <a:fillRect/>
          </a:stretch>
        </p:blipFill>
        <p:spPr bwMode="auto">
          <a:xfrm rot="21116002">
            <a:off x="7604767" y="3743774"/>
            <a:ext cx="3754264" cy="25012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04062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DB30F20-2956-B83A-2337-64D700B4F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265" y="1013638"/>
            <a:ext cx="7215261" cy="564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A3066CF6-DDC3-BF08-7F99-B792786E2653}"/>
              </a:ext>
            </a:extLst>
          </p:cNvPr>
          <p:cNvSpPr>
            <a:spLocks noGrp="1"/>
          </p:cNvSpPr>
          <p:nvPr>
            <p:ph type="title"/>
          </p:nvPr>
        </p:nvSpPr>
        <p:spPr>
          <a:xfrm>
            <a:off x="838200" y="381419"/>
            <a:ext cx="6084536" cy="632219"/>
          </a:xfrm>
        </p:spPr>
        <p:txBody>
          <a:bodyPr/>
          <a:lstStyle/>
          <a:p>
            <a:r>
              <a:rPr lang="en-GB" dirty="0"/>
              <a:t>do .. while loop</a:t>
            </a:r>
          </a:p>
        </p:txBody>
      </p:sp>
      <p:sp>
        <p:nvSpPr>
          <p:cNvPr id="16" name="TextBox 15">
            <a:extLst>
              <a:ext uri="{FF2B5EF4-FFF2-40B4-BE49-F238E27FC236}">
                <a16:creationId xmlns:a16="http://schemas.microsoft.com/office/drawing/2014/main" id="{F53FE3BE-1AE2-2766-B098-220E5C388DAF}"/>
              </a:ext>
            </a:extLst>
          </p:cNvPr>
          <p:cNvSpPr txBox="1"/>
          <p:nvPr/>
        </p:nvSpPr>
        <p:spPr>
          <a:xfrm>
            <a:off x="6830022" y="830042"/>
            <a:ext cx="3389416" cy="307777"/>
          </a:xfrm>
          <a:prstGeom prst="rect">
            <a:avLst/>
          </a:prstGeom>
          <a:solidFill>
            <a:schemeClr val="bg1">
              <a:lumMod val="20000"/>
              <a:lumOff val="80000"/>
            </a:schemeClr>
          </a:solidFill>
        </p:spPr>
        <p:txBody>
          <a:bodyPr wrap="square">
            <a:spAutoFit/>
          </a:bodyPr>
          <a:lstStyle/>
          <a:p>
            <a:pPr eaLnBrk="1" hangingPunct="1">
              <a:defRPr/>
            </a:pPr>
            <a:r>
              <a:rPr lang="en-GB" sz="1400" b="1" dirty="0"/>
              <a:t>do .. while </a:t>
            </a:r>
            <a:r>
              <a:rPr lang="en-GB" sz="1400" dirty="0"/>
              <a:t>example – code walk through</a:t>
            </a:r>
          </a:p>
        </p:txBody>
      </p:sp>
      <p:pic>
        <p:nvPicPr>
          <p:cNvPr id="15" name="Picture 6" descr="What is a Note?">
            <a:extLst>
              <a:ext uri="{FF2B5EF4-FFF2-40B4-BE49-F238E27FC236}">
                <a16:creationId xmlns:a16="http://schemas.microsoft.com/office/drawing/2014/main" id="{55CBF53F-CAB4-AD0A-D1E7-FC3D7543F5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370" y="734619"/>
            <a:ext cx="868366" cy="8683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8AC7529-7205-68F4-1640-CD294E7F300F}"/>
              </a:ext>
            </a:extLst>
          </p:cNvPr>
          <p:cNvPicPr>
            <a:picLocks noChangeAspect="1"/>
          </p:cNvPicPr>
          <p:nvPr/>
        </p:nvPicPr>
        <p:blipFill>
          <a:blip r:embed="rId5"/>
          <a:stretch>
            <a:fillRect/>
          </a:stretch>
        </p:blipFill>
        <p:spPr>
          <a:xfrm>
            <a:off x="7494103" y="3191647"/>
            <a:ext cx="3681197" cy="2195362"/>
          </a:xfrm>
          <a:prstGeom prst="rect">
            <a:avLst/>
          </a:prstGeom>
        </p:spPr>
      </p:pic>
      <p:cxnSp>
        <p:nvCxnSpPr>
          <p:cNvPr id="9" name="AutoShape 3">
            <a:extLst>
              <a:ext uri="{FF2B5EF4-FFF2-40B4-BE49-F238E27FC236}">
                <a16:creationId xmlns:a16="http://schemas.microsoft.com/office/drawing/2014/main" id="{111F1B7B-6CC5-113F-905A-03DCF4BE6D3A}"/>
              </a:ext>
              <a:ext uri="{C183D7F6-B498-43B3-948B-1728B52AA6E4}">
                <adec:decorative xmlns:adec="http://schemas.microsoft.com/office/drawing/2017/decorative" val="1"/>
              </a:ext>
            </a:extLst>
          </p:cNvPr>
          <p:cNvCxnSpPr>
            <a:cxnSpLocks noChangeShapeType="1"/>
          </p:cNvCxnSpPr>
          <p:nvPr/>
        </p:nvCxnSpPr>
        <p:spPr bwMode="auto">
          <a:xfrm>
            <a:off x="5659762" y="4491397"/>
            <a:ext cx="1429789"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816111215"/>
      </p:ext>
    </p:extLst>
  </p:cSld>
  <p:clrMapOvr>
    <a:masterClrMapping/>
  </p:clrMapOvr>
</p:sld>
</file>

<file path=ppt/theme/theme1.xml><?xml version="1.0" encoding="utf-8"?>
<a:theme xmlns:a="http://schemas.openxmlformats.org/drawingml/2006/main" name="Office Theme">
  <a:themeElements>
    <a:clrScheme name="Queens University 1">
      <a:dk1>
        <a:srgbClr val="494949"/>
      </a:dk1>
      <a:lt1>
        <a:srgbClr val="9B9B9B"/>
      </a:lt1>
      <a:dk2>
        <a:srgbClr val="2F2F2F"/>
      </a:dk2>
      <a:lt2>
        <a:srgbClr val="FFFFFF"/>
      </a:lt2>
      <a:accent1>
        <a:srgbClr val="00AFAB"/>
      </a:accent1>
      <a:accent2>
        <a:srgbClr val="93D60A"/>
      </a:accent2>
      <a:accent3>
        <a:srgbClr val="D6000D"/>
      </a:accent3>
      <a:accent4>
        <a:srgbClr val="F18903"/>
      </a:accent4>
      <a:accent5>
        <a:srgbClr val="AC004D"/>
      </a:accent5>
      <a:accent6>
        <a:srgbClr val="672E6C"/>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66820</TotalTime>
  <Words>2557</Words>
  <Application>Microsoft Office PowerPoint</Application>
  <PresentationFormat>Widescreen</PresentationFormat>
  <Paragraphs>317</Paragraphs>
  <Slides>20</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Consolas</vt:lpstr>
      <vt:lpstr>Söhne</vt:lpstr>
      <vt:lpstr>Office Theme</vt:lpstr>
      <vt:lpstr>MSc Software Development</vt:lpstr>
      <vt:lpstr>Loops </vt:lpstr>
      <vt:lpstr>Loops – all you need</vt:lpstr>
      <vt:lpstr>while loop</vt:lpstr>
      <vt:lpstr>while loop</vt:lpstr>
      <vt:lpstr>while loop</vt:lpstr>
      <vt:lpstr>do .. while loop</vt:lpstr>
      <vt:lpstr>do .. while loop</vt:lpstr>
      <vt:lpstr>do .. while loop</vt:lpstr>
      <vt:lpstr>for loop </vt:lpstr>
      <vt:lpstr>for loop </vt:lpstr>
      <vt:lpstr>for loop</vt:lpstr>
      <vt:lpstr>Scope </vt:lpstr>
      <vt:lpstr>Optional expressions </vt:lpstr>
      <vt:lpstr>for loop exercise</vt:lpstr>
      <vt:lpstr>Nested for loops</vt:lpstr>
      <vt:lpstr>break and continue</vt:lpstr>
      <vt:lpstr>Dry run – what’s the output ? </vt:lpstr>
      <vt:lpstr>Full marks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Aidan McGowan</cp:lastModifiedBy>
  <cp:revision>153</cp:revision>
  <dcterms:created xsi:type="dcterms:W3CDTF">2023-01-05T12:01:08Z</dcterms:created>
  <dcterms:modified xsi:type="dcterms:W3CDTF">2023-09-20T10:50:59Z</dcterms:modified>
</cp:coreProperties>
</file>